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867" r:id="rId2"/>
    <p:sldId id="711" r:id="rId3"/>
    <p:sldId id="1223" r:id="rId4"/>
    <p:sldId id="1224" r:id="rId5"/>
    <p:sldId id="1225" r:id="rId6"/>
    <p:sldId id="1226" r:id="rId7"/>
    <p:sldId id="1227" r:id="rId8"/>
    <p:sldId id="1228" r:id="rId9"/>
    <p:sldId id="1229" r:id="rId10"/>
    <p:sldId id="1230" r:id="rId11"/>
    <p:sldId id="872" r:id="rId12"/>
    <p:sldId id="873" r:id="rId13"/>
    <p:sldId id="874" r:id="rId14"/>
    <p:sldId id="875" r:id="rId15"/>
    <p:sldId id="950" r:id="rId16"/>
    <p:sldId id="952" r:id="rId17"/>
    <p:sldId id="953" r:id="rId18"/>
    <p:sldId id="954" r:id="rId19"/>
    <p:sldId id="956" r:id="rId20"/>
    <p:sldId id="957" r:id="rId21"/>
    <p:sldId id="958" r:id="rId22"/>
    <p:sldId id="955" r:id="rId23"/>
    <p:sldId id="959" r:id="rId24"/>
    <p:sldId id="960" r:id="rId25"/>
    <p:sldId id="962" r:id="rId26"/>
    <p:sldId id="966" r:id="rId27"/>
    <p:sldId id="963" r:id="rId28"/>
    <p:sldId id="1113" r:id="rId29"/>
    <p:sldId id="961" r:id="rId30"/>
    <p:sldId id="964" r:id="rId31"/>
    <p:sldId id="965" r:id="rId32"/>
    <p:sldId id="880" r:id="rId33"/>
    <p:sldId id="1114" r:id="rId34"/>
    <p:sldId id="882" r:id="rId35"/>
    <p:sldId id="944" r:id="rId36"/>
    <p:sldId id="883" r:id="rId37"/>
    <p:sldId id="884" r:id="rId38"/>
    <p:sldId id="886" r:id="rId39"/>
    <p:sldId id="887" r:id="rId40"/>
    <p:sldId id="980" r:id="rId41"/>
    <p:sldId id="981" r:id="rId42"/>
    <p:sldId id="982" r:id="rId43"/>
    <p:sldId id="984" r:id="rId44"/>
    <p:sldId id="988" r:id="rId45"/>
    <p:sldId id="983" r:id="rId46"/>
    <p:sldId id="989" r:id="rId47"/>
    <p:sldId id="990" r:id="rId48"/>
    <p:sldId id="991" r:id="rId49"/>
    <p:sldId id="1115" r:id="rId50"/>
    <p:sldId id="1118" r:id="rId51"/>
    <p:sldId id="1116" r:id="rId52"/>
    <p:sldId id="1119" r:id="rId53"/>
    <p:sldId id="1120" r:id="rId54"/>
    <p:sldId id="1121" r:id="rId55"/>
    <p:sldId id="976" r:id="rId56"/>
    <p:sldId id="892" r:id="rId57"/>
    <p:sldId id="968" r:id="rId58"/>
    <p:sldId id="969" r:id="rId59"/>
    <p:sldId id="971" r:id="rId60"/>
    <p:sldId id="992" r:id="rId61"/>
    <p:sldId id="993" r:id="rId62"/>
    <p:sldId id="1196" r:id="rId63"/>
    <p:sldId id="1250" r:id="rId64"/>
    <p:sldId id="1006" r:id="rId65"/>
    <p:sldId id="974" r:id="rId66"/>
    <p:sldId id="975" r:id="rId67"/>
    <p:sldId id="972" r:id="rId68"/>
    <p:sldId id="977" r:id="rId69"/>
    <p:sldId id="978" r:id="rId70"/>
    <p:sldId id="967" r:id="rId71"/>
    <p:sldId id="893" r:id="rId72"/>
    <p:sldId id="896" r:id="rId73"/>
    <p:sldId id="897" r:id="rId74"/>
    <p:sldId id="1142" r:id="rId75"/>
    <p:sldId id="1197" r:id="rId76"/>
    <p:sldId id="1198" r:id="rId77"/>
    <p:sldId id="1199" r:id="rId78"/>
    <p:sldId id="1200" r:id="rId79"/>
    <p:sldId id="994" r:id="rId80"/>
    <p:sldId id="900" r:id="rId81"/>
    <p:sldId id="902" r:id="rId82"/>
    <p:sldId id="903" r:id="rId83"/>
    <p:sldId id="904" r:id="rId84"/>
    <p:sldId id="1189" r:id="rId85"/>
    <p:sldId id="1238" r:id="rId86"/>
    <p:sldId id="1240" r:id="rId87"/>
    <p:sldId id="1239" r:id="rId88"/>
    <p:sldId id="901" r:id="rId89"/>
    <p:sldId id="899" r:id="rId90"/>
    <p:sldId id="906" r:id="rId91"/>
    <p:sldId id="907" r:id="rId92"/>
    <p:sldId id="908" r:id="rId93"/>
    <p:sldId id="910" r:id="rId94"/>
    <p:sldId id="911" r:id="rId95"/>
    <p:sldId id="912" r:id="rId96"/>
    <p:sldId id="913" r:id="rId97"/>
    <p:sldId id="914" r:id="rId98"/>
    <p:sldId id="915" r:id="rId99"/>
    <p:sldId id="995" r:id="rId100"/>
    <p:sldId id="916" r:id="rId101"/>
    <p:sldId id="917" r:id="rId102"/>
    <p:sldId id="918" r:id="rId103"/>
    <p:sldId id="1008" r:id="rId104"/>
    <p:sldId id="1009" r:id="rId105"/>
    <p:sldId id="1231" r:id="rId106"/>
    <p:sldId id="1232" r:id="rId107"/>
    <p:sldId id="1000" r:id="rId108"/>
    <p:sldId id="1102" r:id="rId109"/>
    <p:sldId id="1001" r:id="rId110"/>
    <p:sldId id="1002" r:id="rId111"/>
    <p:sldId id="1003" r:id="rId112"/>
    <p:sldId id="1004" r:id="rId113"/>
    <p:sldId id="1233" r:id="rId114"/>
    <p:sldId id="1234" r:id="rId115"/>
    <p:sldId id="1235" r:id="rId116"/>
    <p:sldId id="1236" r:id="rId117"/>
    <p:sldId id="1249" r:id="rId118"/>
    <p:sldId id="1237" r:id="rId119"/>
    <p:sldId id="1242" r:id="rId120"/>
    <p:sldId id="1243" r:id="rId121"/>
    <p:sldId id="1245" r:id="rId122"/>
    <p:sldId id="1255" r:id="rId123"/>
    <p:sldId id="1256" r:id="rId124"/>
    <p:sldId id="1257" r:id="rId125"/>
    <p:sldId id="1258" r:id="rId126"/>
    <p:sldId id="1259" r:id="rId127"/>
    <p:sldId id="1260" r:id="rId128"/>
    <p:sldId id="1261" r:id="rId129"/>
    <p:sldId id="1262" r:id="rId130"/>
    <p:sldId id="1263" r:id="rId131"/>
    <p:sldId id="1264" r:id="rId132"/>
    <p:sldId id="1265" r:id="rId133"/>
    <p:sldId id="1266" r:id="rId134"/>
    <p:sldId id="1267" r:id="rId135"/>
    <p:sldId id="1268" r:id="rId136"/>
    <p:sldId id="1269" r:id="rId137"/>
    <p:sldId id="1270" r:id="rId138"/>
    <p:sldId id="1271" r:id="rId139"/>
    <p:sldId id="1272" r:id="rId140"/>
    <p:sldId id="1273" r:id="rId141"/>
    <p:sldId id="1274" r:id="rId142"/>
    <p:sldId id="1275" r:id="rId143"/>
    <p:sldId id="1276" r:id="rId144"/>
    <p:sldId id="1277" r:id="rId145"/>
    <p:sldId id="1278" r:id="rId146"/>
    <p:sldId id="1279" r:id="rId147"/>
    <p:sldId id="1280" r:id="rId148"/>
    <p:sldId id="1281" r:id="rId149"/>
    <p:sldId id="1253" r:id="rId150"/>
    <p:sldId id="1254" r:id="rId151"/>
    <p:sldId id="1247" r:id="rId152"/>
    <p:sldId id="747" r:id="rId153"/>
    <p:sldId id="785" r:id="rId1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DDDDFF"/>
    <a:srgbClr val="008000"/>
    <a:srgbClr val="FFFF99"/>
    <a:srgbClr val="FFDBB7"/>
    <a:srgbClr val="FFCC66"/>
    <a:srgbClr val="FFCC99"/>
    <a:srgbClr val="FF3300"/>
    <a:srgbClr val="C2E4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6" autoAdjust="0"/>
    <p:restoredTop sz="94590" autoAdjust="0"/>
  </p:normalViewPr>
  <p:slideViewPr>
    <p:cSldViewPr>
      <p:cViewPr varScale="1">
        <p:scale>
          <a:sx n="40" d="100"/>
          <a:sy n="40" d="100"/>
        </p:scale>
        <p:origin x="-1212" y="-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CA6851-FD4B-42D2-AB94-9193ED2BC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29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997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297164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969831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70669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554171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27518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346302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229689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649958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364891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077978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892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5539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542042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337612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926531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54840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945492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22094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084111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260329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06260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4223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399482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52126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99021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47556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066548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33071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550226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255681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600893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672234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485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56959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294659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953900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177064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036827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774620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494379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850536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63159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72843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631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947285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976266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442823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4362845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619628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137353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581507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007786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040084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693405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455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544541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704629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947800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628966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100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083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1606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3562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385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1785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3234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4256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096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9947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682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9268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9729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8165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0939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02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6728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2335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6122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65710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1449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1482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148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66235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230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0357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965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8801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5919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251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18965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1564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74324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5548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94107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834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50226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598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5911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06765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584656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76923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88776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15142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39022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23456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045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86087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56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45254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14279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5077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4662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86515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59216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86095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33324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7116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32877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221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04400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63662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5275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40977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5498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537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51743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4668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89533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726617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046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48947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3939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9866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94099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30797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23882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33017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75264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26960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80676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616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43409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27358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94964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870574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288551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465679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854396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83377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583200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16359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A6851-FD4B-42D2-AB94-9193ED2BCF31}" type="slidenum">
              <a:rPr lang="cs-CZ" smtClean="0"/>
              <a:pPr>
                <a:defRPr/>
              </a:pPr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76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CF3F-9513-4E95-A409-79FD3CA8E6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7707-B5AA-4DE4-BA2E-1EA487CD75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CFD4-5643-4E71-8A15-419BF275B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8F68-F173-474B-AE2E-24CA49D7F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CC28-8B75-4C25-8A84-2589943FD1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171D-6EED-4708-B16A-1E5A5200D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6DCF-4724-4FB4-8CDA-A0F18901EA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4E4D-05CB-46B4-BC56-1CBAECB27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22E6-23C9-4FD2-B09B-D201C84E6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E8460-43BC-40CB-A91B-1640C1556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773-B84D-4569-8276-9E81CCA630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FB2A-3E3F-415B-9767-E9FCA4AA49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1943-996E-4240-8059-54110AA0A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0F5962-CD34-4E05-822E-13D31BAB91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743200"/>
          </a:xfrm>
          <a:solidFill>
            <a:srgbClr val="99FFCC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/>
              <a:t>Distance magic and group distance magic graphs </a:t>
            </a:r>
            <a:r>
              <a:rPr lang="en-US" sz="2800" b="1" dirty="0" smtClean="0">
                <a:latin typeface="Arial" charset="0"/>
              </a:rPr>
              <a:t/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solidFill>
                  <a:srgbClr val="99FFCC"/>
                </a:solidFill>
                <a:latin typeface="Arial" charset="0"/>
              </a:rPr>
              <a:t>Report on work in progress</a:t>
            </a:r>
            <a:br>
              <a:rPr lang="en-US" sz="2800" b="1" dirty="0" smtClean="0">
                <a:solidFill>
                  <a:srgbClr val="99FFCC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99FFCC"/>
                </a:solidFill>
                <a:latin typeface="Arial" charset="0"/>
              </a:rPr>
              <a:t>(and a few dead ends)</a:t>
            </a:r>
            <a:endParaRPr lang="en-US" sz="2800" i="1" dirty="0" smtClean="0">
              <a:solidFill>
                <a:srgbClr val="99FFCC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371600"/>
          </a:xfrm>
          <a:solidFill>
            <a:srgbClr val="FFCC66"/>
          </a:solidFill>
        </p:spPr>
        <p:txBody>
          <a:bodyPr/>
          <a:lstStyle/>
          <a:p>
            <a:pPr eaLnBrk="1" hangingPunct="1"/>
            <a:endParaRPr lang="en-US" sz="1800" dirty="0" smtClean="0">
              <a:latin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</a:rPr>
              <a:t>Dalibor Froncek</a:t>
            </a:r>
          </a:p>
          <a:p>
            <a:pPr eaLnBrk="1" hangingPunct="1"/>
            <a:r>
              <a:rPr lang="en-US" sz="1800" dirty="0" smtClean="0">
                <a:latin typeface="Arial" charset="0"/>
              </a:rPr>
              <a:t>University of Minnesota Duluth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What </a:t>
            </a:r>
            <a:r>
              <a:rPr lang="en-US" sz="2400" dirty="0" smtClean="0"/>
              <a:t>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  <a:p>
            <a:pPr marL="290513" indent="-290513" eaLnBrk="1" hangingPunct="1"/>
            <a:r>
              <a:rPr lang="en-US" sz="2400" dirty="0" smtClean="0">
                <a:solidFill>
                  <a:srgbClr val="FF0000"/>
                </a:solidFill>
              </a:rPr>
              <a:t>All teams have the same strength of schedule</a:t>
            </a:r>
          </a:p>
          <a:p>
            <a:pPr marL="290513" indent="-290513" eaLnBrk="1" hangingPunct="1"/>
            <a:r>
              <a:rPr lang="en-US" sz="2400" dirty="0" smtClean="0"/>
              <a:t>The tournaments mimics the complete tournament (strongest team has easiest schedule)</a:t>
            </a:r>
            <a:endParaRPr lang="en-US" sz="1000" dirty="0" smtClean="0"/>
          </a:p>
          <a:p>
            <a:pPr marL="290513" indent="-290513" eaLnBrk="1" hangingPunct="1"/>
            <a:r>
              <a:rPr lang="en-US" sz="2400" dirty="0" smtClean="0">
                <a:solidFill>
                  <a:srgbClr val="0000FF"/>
                </a:solidFill>
              </a:rPr>
              <a:t>All teams have the same chance of winning (weakest team has easiest schedule)</a:t>
            </a:r>
            <a:endParaRPr lang="cs-CZ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Define </a:t>
            </a:r>
          </a:p>
          <a:p>
            <a:pPr lvl="0"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g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Then</a:t>
            </a: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w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  <a:r>
              <a:rPr lang="en-US" sz="2400" i="1" dirty="0" smtClean="0">
                <a:solidFill>
                  <a:srgbClr val="000000"/>
                </a:solidFill>
              </a:rPr>
              <a:t>i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Say </a:t>
            </a:r>
            <a:r>
              <a:rPr lang="en-US" sz="2400" i="1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= 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Define </a:t>
            </a:r>
          </a:p>
          <a:p>
            <a:pPr lvl="0"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g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Then</a:t>
            </a: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w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  <a:r>
              <a:rPr lang="en-US" sz="2400" i="1" dirty="0" smtClean="0">
                <a:solidFill>
                  <a:srgbClr val="000000"/>
                </a:solidFill>
              </a:rPr>
              <a:t>i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Say </a:t>
            </a:r>
            <a:r>
              <a:rPr lang="en-US" sz="2400" i="1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= 1. </a:t>
            </a:r>
            <a:r>
              <a:rPr lang="en-US" sz="2400" dirty="0" smtClean="0">
                <a:solidFill>
                  <a:srgbClr val="FF0000"/>
                </a:solidFill>
              </a:rPr>
              <a:t>Then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= 10.</a:t>
            </a:r>
          </a:p>
          <a:p>
            <a:pPr algn="ctr">
              <a:buNone/>
            </a:pPr>
            <a:endParaRPr lang="en-US" sz="2400" i="1" dirty="0" smtClean="0">
              <a:solidFill>
                <a:srgbClr val="000000"/>
              </a:solidFill>
            </a:endParaRPr>
          </a:p>
          <a:p>
            <a:pPr lvl="0" algn="ctr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= 0, 1, 2, 3, we c</a:t>
            </a:r>
            <a:r>
              <a:rPr lang="en-US" sz="2400" dirty="0" smtClean="0"/>
              <a:t>an do it for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2, 6, 10, 14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dirty="0" smtClean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Can we do it for other constants than </a:t>
            </a:r>
            <a:r>
              <a:rPr lang="en-US" sz="2400" dirty="0" smtClean="0">
                <a:solidFill>
                  <a:srgbClr val="FF0000"/>
                </a:solidFill>
              </a:rPr>
              <a:t>2, 6, 10, 14?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= 0, 1, 2, 3, we c</a:t>
            </a:r>
            <a:r>
              <a:rPr lang="en-US" sz="2400" dirty="0" smtClean="0"/>
              <a:t>an do it for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2, 6, 10, 14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dirty="0" smtClean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Can we do it for other constants than </a:t>
            </a:r>
            <a:r>
              <a:rPr lang="en-US" sz="2400" dirty="0" smtClean="0">
                <a:solidFill>
                  <a:srgbClr val="FF0000"/>
                </a:solidFill>
              </a:rPr>
              <a:t>2, 6, 10, 14?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No.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= 0, 1, 2, 3, we c</a:t>
            </a:r>
            <a:r>
              <a:rPr lang="en-US" sz="2400" dirty="0" smtClean="0"/>
              <a:t>an do it for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2, 6, 10, 14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dirty="0" smtClean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Can we do it for other constants than </a:t>
            </a:r>
            <a:r>
              <a:rPr lang="en-US" sz="2400" dirty="0" smtClean="0">
                <a:solidFill>
                  <a:srgbClr val="FF0000"/>
                </a:solidFill>
              </a:rPr>
              <a:t>2, 6, 10, 14?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No. </a:t>
            </a:r>
            <a:r>
              <a:rPr lang="en-US" sz="2400" dirty="0" smtClean="0"/>
              <a:t>For 4-regular graphs with 0 (mod 4) vertices, </a:t>
            </a:r>
            <a:r>
              <a:rPr lang="en-US" sz="2400" i="1" dirty="0" smtClean="0"/>
              <a:t>m </a:t>
            </a:r>
            <a:r>
              <a:rPr lang="en-US" sz="2400" dirty="0" smtClean="0"/>
              <a:t>is always 2 (mod 4).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2, 6, 10, 14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Recall that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allows a 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sz="2400" dirty="0" smtClean="0"/>
              <a:t>Does there exist a </a:t>
            </a:r>
          </a:p>
          <a:p>
            <a:pPr marL="0" indent="0">
              <a:buNone/>
            </a:pPr>
            <a:r>
              <a:rPr lang="en-US" sz="2400" i="1" dirty="0" smtClean="0"/>
              <a:t>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for </a:t>
            </a:r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2400" baseline="30000" dirty="0" smtClean="0"/>
              <a:t>2</a:t>
            </a:r>
            <a:r>
              <a:rPr lang="en-US" sz="2400" i="1" baseline="30000" dirty="0" smtClean="0"/>
              <a:t>k </a:t>
            </a:r>
            <a:r>
              <a:rPr lang="en-US" sz="2400" dirty="0" smtClean="0"/>
              <a:t>= 4</a:t>
            </a:r>
            <a:r>
              <a:rPr lang="en-US" sz="2400" i="1" baseline="30000" dirty="0" smtClean="0"/>
              <a:t>k </a:t>
            </a:r>
            <a:r>
              <a:rPr lang="en-US" sz="2400" dirty="0" smtClean="0"/>
              <a:t>and </a:t>
            </a:r>
          </a:p>
          <a:p>
            <a:pPr marL="0" indent="0">
              <a:buNone/>
            </a:pPr>
            <a:r>
              <a:rPr lang="en-US" sz="2400" i="1" dirty="0" smtClean="0"/>
              <a:t>k</a:t>
            </a:r>
            <a:r>
              <a:rPr lang="en-US" sz="2400" dirty="0" smtClean="0"/>
              <a:t> &gt; 2?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Or in general a </a:t>
            </a:r>
            <a:r>
              <a:rPr lang="en-US" sz="2400" b="1" dirty="0" smtClean="0">
                <a:latin typeface="French Script MT" pitchFamily="66" charset="0"/>
              </a:rPr>
              <a:t>G 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4</a:t>
            </a:r>
            <a:r>
              <a:rPr lang="en-US" sz="2400" i="1" baseline="-25000" dirty="0" smtClean="0"/>
              <a:t>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2, 6, 10, 14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Recall that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allows a 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sz="2400" dirty="0" smtClean="0"/>
              <a:t>Does there exist a </a:t>
            </a:r>
          </a:p>
          <a:p>
            <a:pPr marL="0" indent="0">
              <a:buNone/>
            </a:pPr>
            <a:r>
              <a:rPr lang="en-US" sz="2400" i="1" dirty="0" smtClean="0"/>
              <a:t>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for </a:t>
            </a:r>
            <a:r>
              <a:rPr lang="en-US" sz="2400" i="1" dirty="0" smtClean="0"/>
              <a:t>n</a:t>
            </a:r>
            <a:r>
              <a:rPr lang="en-US" sz="2400" dirty="0" smtClean="0"/>
              <a:t> = 2</a:t>
            </a:r>
            <a:r>
              <a:rPr lang="en-US" sz="2400" baseline="30000" dirty="0" smtClean="0"/>
              <a:t>2</a:t>
            </a:r>
            <a:r>
              <a:rPr lang="en-US" sz="2400" i="1" baseline="30000" dirty="0" smtClean="0"/>
              <a:t>k </a:t>
            </a:r>
            <a:r>
              <a:rPr lang="en-US" sz="2400" dirty="0" smtClean="0"/>
              <a:t>= 4</a:t>
            </a:r>
            <a:r>
              <a:rPr lang="en-US" sz="2400" i="1" baseline="30000" dirty="0" smtClean="0"/>
              <a:t>k </a:t>
            </a:r>
            <a:r>
              <a:rPr lang="en-US" sz="2400" dirty="0" smtClean="0"/>
              <a:t>and </a:t>
            </a:r>
          </a:p>
          <a:p>
            <a:pPr marL="0" indent="0">
              <a:buNone/>
            </a:pPr>
            <a:r>
              <a:rPr lang="en-US" sz="2400" i="1" dirty="0" smtClean="0"/>
              <a:t>k</a:t>
            </a:r>
            <a:r>
              <a:rPr lang="en-US" sz="2400" dirty="0" smtClean="0"/>
              <a:t> &gt; 2?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Or in general a </a:t>
            </a:r>
            <a:r>
              <a:rPr lang="en-US" sz="2400" b="1" dirty="0" smtClean="0">
                <a:latin typeface="French Script MT" pitchFamily="66" charset="0"/>
              </a:rPr>
              <a:t>G 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4</a:t>
            </a:r>
            <a:r>
              <a:rPr lang="en-US" sz="2400" i="1" baseline="-25000" dirty="0" smtClean="0"/>
              <a:t>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So is there a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-distance magic labeling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i="1" dirty="0" smtClean="0">
                <a:solidFill>
                  <a:schemeClr val="tx1"/>
                </a:solidFill>
              </a:rPr>
              <a:t>Q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 with </a:t>
            </a:r>
            <a:r>
              <a:rPr lang="en-US" sz="2800" i="1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≥ 3 for some group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cs-CZ" sz="2800" baseline="-25000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×…×Z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Observation: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There exists a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-distance magic labeling of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for </a:t>
            </a:r>
          </a:p>
          <a:p>
            <a:pPr marL="0" indent="0">
              <a:buNone/>
            </a:pPr>
            <a:r>
              <a:rPr lang="en-US" sz="1800" i="1" dirty="0" smtClean="0"/>
              <a:t>k ≥</a:t>
            </a:r>
            <a:r>
              <a:rPr lang="en-US" sz="1800" dirty="0" smtClean="0"/>
              <a:t> 1 and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 =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×…×Z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×…×Z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Observation: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There exists a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-distance magic labeling of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for </a:t>
            </a:r>
          </a:p>
          <a:p>
            <a:pPr marL="0" indent="0">
              <a:buNone/>
            </a:pPr>
            <a:r>
              <a:rPr lang="en-US" sz="1800" i="1" dirty="0" smtClean="0"/>
              <a:t>k ≥</a:t>
            </a:r>
            <a:r>
              <a:rPr lang="en-US" sz="1800" dirty="0" smtClean="0"/>
              <a:t> 1 and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 =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×…×Z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1800" dirty="0" smtClean="0"/>
              <a:t>Take the “natural” labeling.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dirty="0" smtClean="0"/>
              <a:t>The neighbors of  </a:t>
            </a:r>
            <a:r>
              <a:rPr lang="en-US" sz="1800" i="1" dirty="0" smtClean="0"/>
              <a:t>x 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 are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 algn="ctr">
              <a:buNone/>
            </a:pPr>
            <a:r>
              <a:rPr lang="en-US" sz="1800" i="1" dirty="0" smtClean="0"/>
              <a:t>x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i="1" baseline="-25000" dirty="0" smtClean="0"/>
              <a:t>i–</a:t>
            </a:r>
            <a:r>
              <a:rPr lang="en-US" sz="1800" baseline="-25000" dirty="0" smtClean="0"/>
              <a:t>1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</a:t>
            </a:r>
            <a:r>
              <a:rPr lang="en-US" sz="1800" i="1" dirty="0" smtClean="0"/>
              <a:t> x</a:t>
            </a:r>
            <a:r>
              <a:rPr lang="en-US" sz="1800" i="1" baseline="-25000" dirty="0" smtClean="0"/>
              <a:t>i+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= 1,2,…,2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i="1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Distance magic vertex labeling</a:t>
            </a:r>
            <a:r>
              <a:rPr lang="en-US" sz="2400" dirty="0" smtClean="0"/>
              <a:t> of a graph </a:t>
            </a:r>
            <a:r>
              <a:rPr lang="en-US" sz="2400" i="1" dirty="0" smtClean="0"/>
              <a:t>G </a:t>
            </a:r>
            <a:r>
              <a:rPr lang="en-US" sz="2400" dirty="0" smtClean="0"/>
              <a:t>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 bijection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from the vertex set of </a:t>
            </a:r>
            <a:r>
              <a:rPr lang="en-US" sz="2400" i="1" dirty="0" smtClean="0"/>
              <a:t>G </a:t>
            </a:r>
            <a:r>
              <a:rPr lang="en-US" sz="2400" dirty="0" smtClean="0"/>
              <a:t>to 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such that sum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of labels of the neighbors of each vertex (called the </a:t>
            </a:r>
            <a:r>
              <a:rPr lang="en-US" sz="2400" i="1" dirty="0" smtClean="0"/>
              <a:t>weight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) is equal to the same constant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.</a:t>
            </a: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×…×Z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Observation: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There exists a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-distance magic labeling of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for </a:t>
            </a:r>
          </a:p>
          <a:p>
            <a:pPr marL="0" indent="0">
              <a:buNone/>
            </a:pPr>
            <a:r>
              <a:rPr lang="en-US" sz="1800" i="1" dirty="0" smtClean="0"/>
              <a:t>k ≥</a:t>
            </a:r>
            <a:r>
              <a:rPr lang="en-US" sz="1800" dirty="0" smtClean="0"/>
              <a:t> 1 and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 =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×…×Z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1800" dirty="0" smtClean="0"/>
              <a:t>Take the “natural” labeling.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dirty="0" smtClean="0"/>
              <a:t>The neighbors of  </a:t>
            </a:r>
            <a:r>
              <a:rPr lang="en-US" sz="1800" i="1" dirty="0" smtClean="0"/>
              <a:t>x 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 are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 algn="ctr">
              <a:buNone/>
            </a:pPr>
            <a:r>
              <a:rPr lang="en-US" sz="1800" i="1" dirty="0" smtClean="0"/>
              <a:t>x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i="1" baseline="-25000" dirty="0" smtClean="0"/>
              <a:t>i–</a:t>
            </a:r>
            <a:r>
              <a:rPr lang="en-US" sz="1800" baseline="-25000" dirty="0" smtClean="0"/>
              <a:t>1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</a:t>
            </a:r>
            <a:r>
              <a:rPr lang="en-US" sz="1800" i="1" dirty="0" smtClean="0"/>
              <a:t> x</a:t>
            </a:r>
            <a:r>
              <a:rPr lang="en-US" sz="1800" i="1" baseline="-25000" dirty="0" smtClean="0"/>
              <a:t>i+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= 1,2,…,2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Then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baseline="30000" dirty="0" smtClean="0"/>
              <a:t>1</a:t>
            </a:r>
            <a:r>
              <a:rPr lang="en-US" sz="1800" i="1" dirty="0" smtClean="0"/>
              <a:t>+x</a:t>
            </a:r>
            <a:r>
              <a:rPr lang="en-US" sz="1800" baseline="30000" dirty="0" smtClean="0"/>
              <a:t>2 </a:t>
            </a:r>
            <a:r>
              <a:rPr lang="en-US" sz="1800" i="1" dirty="0" smtClean="0"/>
              <a:t>=</a:t>
            </a:r>
          </a:p>
          <a:p>
            <a:pPr marL="0" indent="0">
              <a:buNone/>
            </a:pPr>
            <a:r>
              <a:rPr lang="en-US" sz="1800" i="1" dirty="0" smtClean="0"/>
              <a:t>= 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+</a:t>
            </a:r>
            <a:r>
              <a:rPr lang="en-US" sz="1800" dirty="0" smtClean="0"/>
              <a:t>1)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+</a:t>
            </a:r>
            <a:r>
              <a:rPr lang="en-US" sz="1800" dirty="0" smtClean="0"/>
              <a:t>1)(2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i="1" dirty="0" smtClean="0"/>
              <a:t>…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)  =</a:t>
            </a:r>
          </a:p>
          <a:p>
            <a:pPr marL="0" indent="0">
              <a:buNone/>
            </a:pPr>
            <a:r>
              <a:rPr lang="en-US" sz="1800" dirty="0" smtClean="0"/>
              <a:t>= 1100…0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×…×Z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Observation: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There exists a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-distance magic labeling of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for </a:t>
            </a:r>
          </a:p>
          <a:p>
            <a:pPr marL="0" indent="0">
              <a:buNone/>
            </a:pPr>
            <a:r>
              <a:rPr lang="en-US" sz="1800" i="1" dirty="0" smtClean="0"/>
              <a:t>k ≥</a:t>
            </a:r>
            <a:r>
              <a:rPr lang="en-US" sz="1800" dirty="0" smtClean="0"/>
              <a:t> 1 and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 =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×…×Z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1800" dirty="0" smtClean="0"/>
              <a:t>Take the “natural” labeling.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dirty="0" smtClean="0"/>
              <a:t>The neighbors of  </a:t>
            </a:r>
            <a:r>
              <a:rPr lang="en-US" sz="1800" i="1" dirty="0" smtClean="0"/>
              <a:t>x 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 are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 algn="ctr">
              <a:buNone/>
            </a:pPr>
            <a:r>
              <a:rPr lang="en-US" sz="1800" i="1" dirty="0" smtClean="0"/>
              <a:t>x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i="1" baseline="-25000" dirty="0" smtClean="0"/>
              <a:t>i–</a:t>
            </a:r>
            <a:r>
              <a:rPr lang="en-US" sz="1800" baseline="-25000" dirty="0" smtClean="0"/>
              <a:t>1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</a:t>
            </a:r>
            <a:r>
              <a:rPr lang="en-US" sz="1800" i="1" dirty="0" smtClean="0"/>
              <a:t> x</a:t>
            </a:r>
            <a:r>
              <a:rPr lang="en-US" sz="1800" i="1" baseline="-25000" dirty="0" smtClean="0"/>
              <a:t>i+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= 1,2,…,2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Then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baseline="30000" dirty="0" smtClean="0"/>
              <a:t>1</a:t>
            </a:r>
            <a:r>
              <a:rPr lang="en-US" sz="1800" i="1" dirty="0" smtClean="0"/>
              <a:t>+x</a:t>
            </a:r>
            <a:r>
              <a:rPr lang="en-US" sz="1800" baseline="30000" dirty="0" smtClean="0"/>
              <a:t>2 </a:t>
            </a:r>
            <a:r>
              <a:rPr lang="en-US" sz="1800" i="1" dirty="0" smtClean="0"/>
              <a:t>=</a:t>
            </a:r>
          </a:p>
          <a:p>
            <a:pPr marL="0" indent="0">
              <a:buNone/>
            </a:pPr>
            <a:r>
              <a:rPr lang="en-US" sz="1800" i="1" dirty="0" smtClean="0"/>
              <a:t>= 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+</a:t>
            </a:r>
            <a:r>
              <a:rPr lang="en-US" sz="1800" dirty="0" smtClean="0"/>
              <a:t>1)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+</a:t>
            </a:r>
            <a:r>
              <a:rPr lang="en-US" sz="1800" dirty="0" smtClean="0"/>
              <a:t>1)(2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i="1" dirty="0" smtClean="0"/>
              <a:t>…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)  =</a:t>
            </a:r>
          </a:p>
          <a:p>
            <a:pPr marL="0" indent="0">
              <a:buNone/>
            </a:pPr>
            <a:r>
              <a:rPr lang="en-US" sz="1800" dirty="0" smtClean="0"/>
              <a:t>= 1100…0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Similarly we have </a:t>
            </a:r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baseline="30000" dirty="0" smtClean="0"/>
              <a:t>2</a:t>
            </a:r>
            <a:r>
              <a:rPr lang="en-US" sz="1800" i="1" baseline="30000" dirty="0" smtClean="0"/>
              <a:t>i</a:t>
            </a:r>
            <a:r>
              <a:rPr lang="en-US" sz="1800" baseline="30000" dirty="0" smtClean="0"/>
              <a:t>–1</a:t>
            </a:r>
            <a:r>
              <a:rPr lang="en-US" sz="1800" i="1" dirty="0" smtClean="0"/>
              <a:t>+x</a:t>
            </a:r>
            <a:r>
              <a:rPr lang="en-US" sz="1800" baseline="30000" dirty="0" smtClean="0"/>
              <a:t>2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</a:t>
            </a:r>
          </a:p>
          <a:p>
            <a:pPr marL="0" indent="0">
              <a:buNone/>
            </a:pPr>
            <a:r>
              <a:rPr lang="en-US" sz="1800" dirty="0" smtClean="0"/>
              <a:t>=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)…(2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i</a:t>
            </a:r>
            <a:r>
              <a:rPr lang="en-US" sz="1800" baseline="-25000" dirty="0" smtClean="0"/>
              <a:t>–1</a:t>
            </a:r>
            <a:r>
              <a:rPr lang="en-US" sz="1800" i="1" dirty="0" smtClean="0"/>
              <a:t>+</a:t>
            </a:r>
            <a:r>
              <a:rPr lang="en-US" sz="1800" dirty="0" smtClean="0"/>
              <a:t>1)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 </a:t>
            </a:r>
            <a:r>
              <a:rPr lang="en-US" sz="1800" i="1" dirty="0" smtClean="0"/>
              <a:t>…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)  =</a:t>
            </a:r>
          </a:p>
          <a:p>
            <a:pPr marL="0" indent="0">
              <a:buNone/>
            </a:pPr>
            <a:r>
              <a:rPr lang="en-US" sz="1800" dirty="0" smtClean="0"/>
              <a:t>= 00…0110…0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×…×Z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Observation: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There exists a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-distance magic labeling of </a:t>
            </a:r>
            <a:r>
              <a:rPr lang="en-US" sz="1800" i="1" dirty="0" smtClean="0"/>
              <a:t>Q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for </a:t>
            </a:r>
          </a:p>
          <a:p>
            <a:pPr marL="0" indent="0">
              <a:buNone/>
            </a:pPr>
            <a:r>
              <a:rPr lang="en-US" sz="1800" i="1" dirty="0" smtClean="0"/>
              <a:t>k ≥</a:t>
            </a:r>
            <a:r>
              <a:rPr lang="en-US" sz="1800" dirty="0" smtClean="0"/>
              <a:t> 1 and </a:t>
            </a:r>
            <a:r>
              <a:rPr lang="en-US" sz="1800" b="1" dirty="0" smtClean="0">
                <a:latin typeface="French Script MT" pitchFamily="66" charset="0"/>
              </a:rPr>
              <a:t>G</a:t>
            </a:r>
            <a:r>
              <a:rPr lang="en-US" sz="1800" dirty="0" smtClean="0"/>
              <a:t> = 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×…×Z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1800" dirty="0" smtClean="0"/>
              <a:t>Take the “natural” labeling.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1800" dirty="0" smtClean="0"/>
              <a:t>The neighbors of  </a:t>
            </a:r>
            <a:r>
              <a:rPr lang="en-US" sz="1800" i="1" dirty="0" smtClean="0"/>
              <a:t>x 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 are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 algn="ctr">
              <a:buNone/>
            </a:pPr>
            <a:r>
              <a:rPr lang="en-US" sz="1800" i="1" dirty="0" smtClean="0"/>
              <a:t>x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 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…x</a:t>
            </a:r>
            <a:r>
              <a:rPr lang="en-US" sz="1800" i="1" baseline="-25000" dirty="0" smtClean="0"/>
              <a:t>i–</a:t>
            </a:r>
            <a:r>
              <a:rPr lang="en-US" sz="1800" baseline="-25000" dirty="0" smtClean="0"/>
              <a:t>1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</a:t>
            </a:r>
            <a:r>
              <a:rPr lang="en-US" sz="1800" i="1" dirty="0" smtClean="0"/>
              <a:t> x</a:t>
            </a:r>
            <a:r>
              <a:rPr lang="en-US" sz="1800" i="1" baseline="-25000" dirty="0" smtClean="0"/>
              <a:t>i+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…x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= 1,2,…,2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Then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baseline="30000" dirty="0" smtClean="0"/>
              <a:t>1</a:t>
            </a:r>
            <a:r>
              <a:rPr lang="en-US" sz="1800" i="1" dirty="0" smtClean="0"/>
              <a:t>+x</a:t>
            </a:r>
            <a:r>
              <a:rPr lang="en-US" sz="1800" baseline="30000" dirty="0" smtClean="0"/>
              <a:t>2 </a:t>
            </a:r>
            <a:r>
              <a:rPr lang="en-US" sz="1800" i="1" dirty="0" smtClean="0"/>
              <a:t>=</a:t>
            </a:r>
          </a:p>
          <a:p>
            <a:pPr marL="0" indent="0">
              <a:buNone/>
            </a:pPr>
            <a:r>
              <a:rPr lang="en-US" sz="1800" i="1" dirty="0" smtClean="0"/>
              <a:t>= 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i="1" dirty="0" smtClean="0"/>
              <a:t>+</a:t>
            </a:r>
            <a:r>
              <a:rPr lang="en-US" sz="1800" dirty="0" smtClean="0"/>
              <a:t>1)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dirty="0" smtClean="0"/>
              <a:t>+</a:t>
            </a:r>
            <a:r>
              <a:rPr lang="en-US" sz="1800" dirty="0" smtClean="0"/>
              <a:t>1)(2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i="1" dirty="0" smtClean="0"/>
              <a:t>…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)  =</a:t>
            </a:r>
          </a:p>
          <a:p>
            <a:pPr marL="0" indent="0">
              <a:buNone/>
            </a:pPr>
            <a:r>
              <a:rPr lang="en-US" sz="1800" dirty="0" smtClean="0"/>
              <a:t>= 1100…0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Similarly we have </a:t>
            </a:r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baseline="30000" dirty="0" smtClean="0"/>
              <a:t>2</a:t>
            </a:r>
            <a:r>
              <a:rPr lang="en-US" sz="1800" i="1" baseline="30000" dirty="0" smtClean="0"/>
              <a:t>i</a:t>
            </a:r>
            <a:r>
              <a:rPr lang="en-US" sz="1800" baseline="30000" dirty="0" smtClean="0"/>
              <a:t>–1</a:t>
            </a:r>
            <a:r>
              <a:rPr lang="en-US" sz="1800" i="1" dirty="0" smtClean="0"/>
              <a:t>+x</a:t>
            </a:r>
            <a:r>
              <a:rPr lang="en-US" sz="1800" baseline="30000" dirty="0" smtClean="0"/>
              <a:t>2</a:t>
            </a:r>
            <a:r>
              <a:rPr lang="en-US" sz="1800" i="1" baseline="30000" dirty="0" smtClean="0"/>
              <a:t>i </a:t>
            </a:r>
            <a:r>
              <a:rPr lang="en-US" sz="1800" i="1" dirty="0" smtClean="0"/>
              <a:t>=</a:t>
            </a:r>
          </a:p>
          <a:p>
            <a:pPr marL="0" indent="0">
              <a:buNone/>
            </a:pPr>
            <a:r>
              <a:rPr lang="en-US" sz="1800" dirty="0" smtClean="0"/>
              <a:t>=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)…(2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i</a:t>
            </a:r>
            <a:r>
              <a:rPr lang="en-US" sz="1800" baseline="-25000" dirty="0" smtClean="0"/>
              <a:t>–1</a:t>
            </a:r>
            <a:r>
              <a:rPr lang="en-US" sz="1800" i="1" dirty="0" smtClean="0"/>
              <a:t>+</a:t>
            </a:r>
            <a:r>
              <a:rPr lang="en-US" sz="1800" dirty="0" smtClean="0"/>
              <a:t>1) 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+</a:t>
            </a:r>
            <a:r>
              <a:rPr lang="en-US" sz="1800" dirty="0" smtClean="0"/>
              <a:t>1) </a:t>
            </a:r>
            <a:r>
              <a:rPr lang="en-US" sz="1800" i="1" dirty="0" smtClean="0"/>
              <a:t>…</a:t>
            </a:r>
            <a:r>
              <a:rPr lang="en-US" sz="1800" dirty="0" smtClean="0"/>
              <a:t>(2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)  =</a:t>
            </a:r>
          </a:p>
          <a:p>
            <a:pPr marL="0" indent="0">
              <a:buNone/>
            </a:pPr>
            <a:r>
              <a:rPr lang="en-US" sz="1800" dirty="0" smtClean="0"/>
              <a:t>= 00…0110…0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and the sum of all neighbors is</a:t>
            </a:r>
          </a:p>
          <a:p>
            <a:pPr marL="0" indent="0">
              <a:buNone/>
            </a:pPr>
            <a:r>
              <a:rPr lang="en-US" sz="1800" dirty="0" smtClean="0"/>
              <a:t>111…1.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3200" i="1" baseline="-20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3200" i="1" baseline="-20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There exists a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k ≥</a:t>
            </a:r>
            <a:r>
              <a:rPr lang="en-US" sz="2400" dirty="0" smtClean="0"/>
              <a:t> 1 and </a:t>
            </a:r>
            <a:r>
              <a:rPr lang="en-US" sz="2400" i="1" dirty="0" smtClean="0"/>
              <a:t>n</a:t>
            </a:r>
            <a:r>
              <a:rPr lang="en-US" sz="2400" dirty="0" smtClean="0"/>
              <a:t> = 4</a:t>
            </a:r>
            <a:r>
              <a:rPr lang="en-US" sz="2400" i="1" baseline="30000" dirty="0" smtClean="0"/>
              <a:t>k 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3200" i="1" baseline="-20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There exists a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k ≥</a:t>
            </a:r>
            <a:r>
              <a:rPr lang="en-US" sz="2400" dirty="0" smtClean="0"/>
              <a:t> 1 and </a:t>
            </a:r>
            <a:r>
              <a:rPr lang="en-US" sz="2400" i="1" dirty="0" smtClean="0"/>
              <a:t>n</a:t>
            </a:r>
            <a:r>
              <a:rPr lang="en-US" sz="2400" dirty="0" smtClean="0"/>
              <a:t> = 4</a:t>
            </a:r>
            <a:r>
              <a:rPr lang="en-US" sz="2400" i="1" baseline="30000" dirty="0" smtClean="0"/>
              <a:t>k 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2400" dirty="0" smtClean="0"/>
              <a:t>Recursive construction.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3200" i="1" baseline="-20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There exists a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k ≥</a:t>
            </a:r>
            <a:r>
              <a:rPr lang="en-US" sz="2400" dirty="0" smtClean="0"/>
              <a:t> 1 and </a:t>
            </a:r>
            <a:r>
              <a:rPr lang="en-US" sz="2400" i="1" dirty="0" smtClean="0"/>
              <a:t>n</a:t>
            </a:r>
            <a:r>
              <a:rPr lang="en-US" sz="2400" dirty="0" smtClean="0"/>
              <a:t> = 4</a:t>
            </a:r>
            <a:r>
              <a:rPr lang="en-US" sz="2400" i="1" baseline="30000" dirty="0" smtClean="0"/>
              <a:t>k 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2400" dirty="0" smtClean="0"/>
              <a:t>Recursive construction.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To label </a:t>
            </a:r>
            <a:r>
              <a:rPr lang="en-US" sz="2000" b="1" i="1" dirty="0" smtClean="0"/>
              <a:t>Q</a:t>
            </a:r>
            <a:r>
              <a:rPr lang="en-US" sz="2000" b="1" baseline="-25000" dirty="0" smtClean="0"/>
              <a:t>2</a:t>
            </a:r>
            <a:r>
              <a:rPr lang="en-US" sz="2000" b="1" i="1" baseline="-25000" dirty="0" smtClean="0"/>
              <a:t>k+</a:t>
            </a:r>
            <a:r>
              <a:rPr lang="en-US" sz="2000" b="1" baseline="-25000" dirty="0" smtClean="0"/>
              <a:t>2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endParaRPr lang="en-US" sz="1000" dirty="0" smtClean="0"/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take four copies of </a:t>
            </a:r>
            <a:r>
              <a:rPr lang="en-US" sz="2000" i="1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i="1" baseline="-25000" dirty="0" smtClean="0"/>
              <a:t>k</a:t>
            </a:r>
            <a:r>
              <a:rPr lang="en-US" sz="2000" i="1" dirty="0" smtClean="0"/>
              <a:t> </a:t>
            </a:r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multiply the labels by 4 or −4</a:t>
            </a:r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in each copy, add to the label of the four images of a vertex </a:t>
            </a:r>
            <a:r>
              <a:rPr lang="en-US" sz="2000" i="1" dirty="0" smtClean="0"/>
              <a:t>x</a:t>
            </a:r>
            <a:r>
              <a:rPr lang="en-US" sz="2000" dirty="0" smtClean="0"/>
              <a:t> elements 0, 1, 2, 3 of Z</a:t>
            </a:r>
            <a:r>
              <a:rPr lang="en-US" sz="2000" baseline="-25000" dirty="0" smtClean="0"/>
              <a:t>4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, resp.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Z</a:t>
            </a:r>
            <a:r>
              <a:rPr lang="en-US" sz="3200" i="1" baseline="-20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To label </a:t>
            </a:r>
            <a:r>
              <a:rPr lang="en-US" sz="2000" b="1" i="1" dirty="0" smtClean="0"/>
              <a:t>Q</a:t>
            </a:r>
            <a:r>
              <a:rPr lang="en-US" sz="2000" b="1" baseline="-25000" dirty="0" smtClean="0"/>
              <a:t>2</a:t>
            </a:r>
            <a:r>
              <a:rPr lang="en-US" sz="2000" b="1" i="1" baseline="-25000" dirty="0" smtClean="0"/>
              <a:t>k+</a:t>
            </a:r>
            <a:r>
              <a:rPr lang="en-US" sz="2000" b="1" baseline="-25000" dirty="0" smtClean="0"/>
              <a:t>2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endParaRPr lang="en-US" sz="1000" dirty="0" smtClean="0"/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take four copies of </a:t>
            </a:r>
            <a:r>
              <a:rPr lang="en-US" sz="2000" i="1" dirty="0" smtClean="0"/>
              <a:t>Q</a:t>
            </a:r>
            <a:r>
              <a:rPr lang="en-US" sz="2000" baseline="-25000" dirty="0" smtClean="0"/>
              <a:t>2</a:t>
            </a:r>
            <a:r>
              <a:rPr lang="en-US" sz="2000" i="1" baseline="-25000" dirty="0" smtClean="0"/>
              <a:t>k</a:t>
            </a:r>
            <a:r>
              <a:rPr lang="en-US" sz="2000" i="1" dirty="0" smtClean="0"/>
              <a:t> </a:t>
            </a:r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multiply the labels by 4 or −4</a:t>
            </a:r>
          </a:p>
          <a:p>
            <a:pPr marL="115888" indent="-115888">
              <a:lnSpc>
                <a:spcPct val="150000"/>
              </a:lnSpc>
            </a:pPr>
            <a:r>
              <a:rPr lang="en-US" sz="2000" dirty="0" smtClean="0"/>
              <a:t>in each copy, add to the label of the four images of a vertex </a:t>
            </a:r>
            <a:r>
              <a:rPr lang="en-US" sz="2000" i="1" dirty="0" smtClean="0"/>
              <a:t>x</a:t>
            </a:r>
            <a:r>
              <a:rPr lang="en-US" sz="2000" dirty="0" smtClean="0"/>
              <a:t> elements 0, 1, 2, 3 of Z</a:t>
            </a:r>
            <a:r>
              <a:rPr lang="en-US" sz="2000" baseline="-25000" dirty="0" smtClean="0"/>
              <a:t>4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, resp.</a:t>
            </a:r>
            <a:endParaRPr lang="en-US" sz="2000" dirty="0"/>
          </a:p>
        </p:txBody>
      </p:sp>
      <p:pic>
        <p:nvPicPr>
          <p:cNvPr id="1027" name="Picture 3" descr="C:\Documents and Settings\user\My Documents\Google Drive\DATA math\papers\talks\dist magic cubes and products\figures\Q_n construction\IMG_6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Is there a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-distance magic labeling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i="1" dirty="0" smtClean="0">
                <a:solidFill>
                  <a:schemeClr val="tx1"/>
                </a:solidFill>
              </a:rPr>
              <a:t>Q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 with </a:t>
            </a:r>
            <a:r>
              <a:rPr lang="en-US" sz="2800" i="1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≥ 3 for other groups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cs-CZ" sz="2800" baseline="-25000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Is there a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-distance magic labeling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i="1" dirty="0" smtClean="0">
                <a:solidFill>
                  <a:schemeClr val="tx1"/>
                </a:solidFill>
              </a:rPr>
              <a:t>Q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 with </a:t>
            </a:r>
            <a:r>
              <a:rPr lang="en-US" sz="2800" i="1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≥ 3 for other groups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cs-CZ" sz="2800" baseline="-25000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 (??):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k ≥</a:t>
            </a:r>
            <a:r>
              <a:rPr lang="en-US" sz="2400" dirty="0" smtClean="0"/>
              <a:t> 1 and any </a:t>
            </a:r>
            <a:r>
              <a:rPr lang="en-US" sz="2400" dirty="0" err="1" smtClean="0"/>
              <a:t>Abelian</a:t>
            </a:r>
            <a:r>
              <a:rPr lang="en-US" sz="2400" dirty="0" smtClean="0"/>
              <a:t> group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n</a:t>
            </a:r>
            <a:r>
              <a:rPr lang="en-US" sz="2400" dirty="0" smtClean="0"/>
              <a:t> = 4</a:t>
            </a:r>
            <a:r>
              <a:rPr lang="en-US" sz="2400" i="1" baseline="30000" dirty="0" smtClean="0"/>
              <a:t>k 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b="1" i="1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Distance magic vertex labeling</a:t>
            </a:r>
            <a:r>
              <a:rPr lang="en-US" sz="2400" dirty="0" smtClean="0"/>
              <a:t> of a graph </a:t>
            </a:r>
            <a:r>
              <a:rPr lang="en-US" sz="2400" i="1" dirty="0" smtClean="0"/>
              <a:t>G </a:t>
            </a:r>
            <a:r>
              <a:rPr lang="en-US" sz="2400" dirty="0" smtClean="0"/>
              <a:t>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 bijection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from the vertex set of </a:t>
            </a:r>
            <a:r>
              <a:rPr lang="en-US" sz="2400" i="1" dirty="0" smtClean="0"/>
              <a:t>G </a:t>
            </a:r>
            <a:r>
              <a:rPr lang="en-US" sz="2400" dirty="0" smtClean="0"/>
              <a:t>to 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such that sum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of labels of the neighbors of each vertex (called the </a:t>
            </a:r>
            <a:r>
              <a:rPr lang="en-US" sz="2400" i="1" dirty="0" smtClean="0"/>
              <a:t>weight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) is equal to the same constant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.</a:t>
            </a:r>
            <a:endParaRPr lang="cs-CZ" sz="2400" i="1" dirty="0" smtClean="0"/>
          </a:p>
        </p:txBody>
      </p:sp>
      <p:pic>
        <p:nvPicPr>
          <p:cNvPr id="627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36385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Is there a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-distance magic labeling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i="1" dirty="0" smtClean="0">
                <a:solidFill>
                  <a:schemeClr val="tx1"/>
                </a:solidFill>
              </a:rPr>
              <a:t>Q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 with </a:t>
            </a:r>
            <a:r>
              <a:rPr lang="en-US" sz="2800" i="1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</a:rPr>
              <a:t>≥ 3 for other groups </a:t>
            </a:r>
            <a:r>
              <a:rPr lang="en-US" sz="2800" dirty="0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cs-CZ" sz="2800" baseline="-25000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 (??):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of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2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for </a:t>
            </a:r>
            <a:r>
              <a:rPr lang="en-US" sz="2400" i="1" dirty="0" smtClean="0"/>
              <a:t>k ≥</a:t>
            </a:r>
            <a:r>
              <a:rPr lang="en-US" sz="2400" dirty="0" smtClean="0"/>
              <a:t> 1 and any </a:t>
            </a:r>
            <a:r>
              <a:rPr lang="en-US" sz="2400" dirty="0" err="1" smtClean="0"/>
              <a:t>Abelian</a:t>
            </a:r>
            <a:r>
              <a:rPr lang="en-US" sz="2400" dirty="0" smtClean="0"/>
              <a:t> group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n</a:t>
            </a:r>
            <a:r>
              <a:rPr lang="en-US" sz="2400" dirty="0" smtClean="0"/>
              <a:t> = 4</a:t>
            </a:r>
            <a:r>
              <a:rPr lang="en-US" sz="2400" i="1" baseline="30000" dirty="0" smtClean="0"/>
              <a:t>k 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</a:p>
          <a:p>
            <a:pPr marL="0" indent="0">
              <a:buNone/>
            </a:pPr>
            <a:r>
              <a:rPr lang="en-US" sz="2400" dirty="0" smtClean="0"/>
              <a:t>Recursive construction similar to the previous one.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sz="2400" dirty="0" smtClean="0"/>
              <a:t>Does there exist a </a:t>
            </a:r>
          </a:p>
          <a:p>
            <a:pPr marL="0" indent="0">
              <a:buNone/>
            </a:pP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74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sz="2400" dirty="0" smtClean="0"/>
              <a:t>Does there exist a </a:t>
            </a:r>
          </a:p>
          <a:p>
            <a:pPr marL="0" indent="0">
              <a:buNone/>
            </a:pP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?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b="1" dirty="0" smtClean="0"/>
              <a:t>Theorem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i="1" dirty="0" err="1" smtClean="0"/>
              <a:t>Rao</a:t>
            </a:r>
            <a:r>
              <a:rPr lang="en-US" sz="2400" i="1" dirty="0" smtClean="0"/>
              <a:t>, Singh, </a:t>
            </a:r>
            <a:r>
              <a:rPr lang="en-US" sz="2400" i="1" dirty="0" err="1" smtClean="0"/>
              <a:t>Parameswaran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i="1" dirty="0" smtClean="0"/>
              <a:t>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=C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4</a:t>
            </a:r>
            <a:r>
              <a:rPr lang="en-US" sz="2400" i="1" dirty="0" smtClean="0"/>
              <a:t>s</a:t>
            </a:r>
            <a:r>
              <a:rPr lang="en-US" sz="2400" dirty="0" smtClean="0"/>
              <a:t> + 2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16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sz="2400" dirty="0" smtClean="0"/>
              <a:t>Does there exist a </a:t>
            </a:r>
          </a:p>
          <a:p>
            <a:pPr marL="0" indent="0">
              <a:buNone/>
            </a:pP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?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b="1" dirty="0" smtClean="0"/>
              <a:t>Theorem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i="1" dirty="0" err="1" smtClean="0"/>
              <a:t>Rao</a:t>
            </a:r>
            <a:r>
              <a:rPr lang="en-US" sz="2400" i="1" dirty="0" smtClean="0"/>
              <a:t>, Singh, </a:t>
            </a:r>
            <a:r>
              <a:rPr lang="en-US" sz="2400" i="1" dirty="0" err="1" smtClean="0"/>
              <a:t>Parameswaran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i="1" dirty="0" smtClean="0"/>
              <a:t>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=C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4</a:t>
            </a:r>
            <a:r>
              <a:rPr lang="en-US" sz="2400" i="1" dirty="0" smtClean="0"/>
              <a:t>s</a:t>
            </a:r>
            <a:r>
              <a:rPr lang="en-US" sz="2400" dirty="0" smtClean="0"/>
              <a:t> + 2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and only 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even.</a:t>
            </a:r>
          </a:p>
        </p:txBody>
      </p:sp>
    </p:spTree>
    <p:extLst>
      <p:ext uri="{BB962C8B-B14F-4D97-AF65-F5344CB8AC3E}">
        <p14:creationId xmlns:p14="http://schemas.microsoft.com/office/powerpoint/2010/main" xmlns="" val="19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and only 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even.</a:t>
            </a:r>
          </a:p>
        </p:txBody>
      </p:sp>
    </p:spTree>
    <p:extLst>
      <p:ext uri="{BB962C8B-B14F-4D97-AF65-F5344CB8AC3E}">
        <p14:creationId xmlns:p14="http://schemas.microsoft.com/office/powerpoint/2010/main" xmlns="" val="2456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3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8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6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83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i="1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Distance magic vertex labeling</a:t>
            </a:r>
            <a:r>
              <a:rPr lang="en-US" sz="2400" dirty="0" smtClean="0"/>
              <a:t> of a graph </a:t>
            </a:r>
            <a:r>
              <a:rPr lang="en-US" sz="2400" i="1" dirty="0" smtClean="0"/>
              <a:t>G </a:t>
            </a:r>
            <a:r>
              <a:rPr lang="en-US" sz="2400" dirty="0" smtClean="0"/>
              <a:t>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 bijection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from the vertex set of </a:t>
            </a:r>
            <a:r>
              <a:rPr lang="en-US" sz="2400" i="1" dirty="0" smtClean="0"/>
              <a:t>G </a:t>
            </a:r>
            <a:r>
              <a:rPr lang="en-US" sz="2400" dirty="0" smtClean="0"/>
              <a:t>to 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such that sum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of labels of the neighbors of each vertex (called the </a:t>
            </a:r>
            <a:r>
              <a:rPr lang="en-US" sz="2400" i="1" dirty="0" smtClean="0"/>
              <a:t>weight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) is equal to the same constant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.</a:t>
            </a:r>
            <a:endParaRPr lang="cs-CZ" sz="2400" i="1" dirty="0" smtClean="0"/>
          </a:p>
        </p:txBody>
      </p:sp>
      <p:pic>
        <p:nvPicPr>
          <p:cNvPr id="626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743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</a:t>
            </a: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90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0" y="609600"/>
          <a:ext cx="2133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26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12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21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23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32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46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12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21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23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32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34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43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88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23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32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4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rgbClr val="3333CC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×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  <a:p>
            <a:pPr marL="0" indent="0">
              <a:buNone/>
            </a:pPr>
            <a:r>
              <a:rPr lang="en-US" sz="2400" dirty="0" smtClean="0"/>
              <a:t>but when </a:t>
            </a:r>
            <a:r>
              <a:rPr lang="en-US" sz="2400" i="1" dirty="0" smtClean="0"/>
              <a:t>l</a:t>
            </a:r>
            <a:r>
              <a:rPr lang="en-US" sz="2400" dirty="0" smtClean="0"/>
              <a:t> is odd</a:t>
            </a:r>
          </a:p>
          <a:p>
            <a:pPr marL="0" indent="0" algn="r">
              <a:buNone/>
            </a:pPr>
            <a:r>
              <a:rPr lang="en-US" sz="2400" i="1" dirty="0" smtClean="0"/>
              <a:t>…=x</a:t>
            </a:r>
            <a:r>
              <a:rPr lang="en-US" sz="2400" baseline="-25000" dirty="0" smtClean="0"/>
              <a:t>32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54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45</a:t>
            </a:r>
            <a:r>
              <a:rPr lang="en-US" sz="2400" dirty="0" smtClean="0"/>
              <a:t>=…</a:t>
            </a:r>
          </a:p>
          <a:p>
            <a:pPr marL="0" indent="0">
              <a:buNone/>
            </a:pPr>
            <a:endParaRPr lang="en-US" sz="8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23</a:t>
                      </a:r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x</a:t>
                      </a:r>
                      <a:r>
                        <a:rPr lang="en-US" sz="2400" baseline="-25000" dirty="0" smtClean="0"/>
                        <a:t>32</a:t>
                      </a:r>
                      <a:endParaRPr lang="en-US" sz="2400" baseline="-25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3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rgbClr val="3333CC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×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  <a:p>
            <a:pPr marL="0" indent="0">
              <a:buNone/>
            </a:pPr>
            <a:r>
              <a:rPr lang="en-US" sz="2400" dirty="0" smtClean="0"/>
              <a:t>but when </a:t>
            </a:r>
            <a:r>
              <a:rPr lang="en-US" sz="2400" i="1" dirty="0" smtClean="0"/>
              <a:t>l</a:t>
            </a:r>
            <a:r>
              <a:rPr lang="en-US" sz="2400" dirty="0" smtClean="0"/>
              <a:t> is odd</a:t>
            </a:r>
          </a:p>
          <a:p>
            <a:pPr marL="0" indent="0" algn="r">
              <a:buNone/>
            </a:pPr>
            <a:r>
              <a:rPr lang="en-US" sz="2400" i="1" dirty="0" smtClean="0"/>
              <a:t>…=x</a:t>
            </a:r>
            <a:r>
              <a:rPr lang="en-US" sz="2400" baseline="-25000" dirty="0" smtClean="0"/>
              <a:t>32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54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45</a:t>
            </a:r>
            <a:r>
              <a:rPr lang="en-US" sz="2400" dirty="0" smtClean="0"/>
              <a:t>=…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so   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ij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3810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23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i="0" baseline="-25000" dirty="0" smtClean="0"/>
                        <a:t>32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r>
                        <a:rPr lang="en-US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/2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6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  <a:p>
            <a:pPr marL="0" indent="0">
              <a:buNone/>
            </a:pPr>
            <a:r>
              <a:rPr lang="en-US" sz="2400" dirty="0" smtClean="0"/>
              <a:t>but when </a:t>
            </a:r>
            <a:r>
              <a:rPr lang="en-US" sz="2400" i="1" dirty="0" smtClean="0"/>
              <a:t>l</a:t>
            </a:r>
            <a:r>
              <a:rPr lang="en-US" sz="2400" dirty="0" smtClean="0"/>
              <a:t> is odd</a:t>
            </a:r>
          </a:p>
          <a:p>
            <a:pPr marL="0" indent="0" algn="r">
              <a:buNone/>
            </a:pPr>
            <a:r>
              <a:rPr lang="en-US" sz="2400" i="1" dirty="0" smtClean="0"/>
              <a:t>…=x</a:t>
            </a:r>
            <a:r>
              <a:rPr lang="en-US" sz="2400" baseline="-25000" dirty="0" smtClean="0"/>
              <a:t>32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54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45</a:t>
            </a:r>
            <a:r>
              <a:rPr lang="en-US" sz="2400" dirty="0" smtClean="0"/>
              <a:t>=…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so   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ij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</a:rPr>
              <a:t>but 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i,j+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3810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23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r>
                        <a:rPr lang="en-US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/2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34</a:t>
                      </a:r>
                      <a:endParaRPr lang="en-US" sz="40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01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  <a:p>
            <a:pPr marL="0" indent="0">
              <a:buNone/>
            </a:pPr>
            <a:r>
              <a:rPr lang="en-US" sz="2400" dirty="0" smtClean="0"/>
              <a:t>but when </a:t>
            </a:r>
            <a:r>
              <a:rPr lang="en-US" sz="2400" i="1" dirty="0" smtClean="0"/>
              <a:t>l</a:t>
            </a:r>
            <a:r>
              <a:rPr lang="en-US" sz="2400" dirty="0" smtClean="0"/>
              <a:t> is odd</a:t>
            </a:r>
          </a:p>
          <a:p>
            <a:pPr marL="0" indent="0" algn="r">
              <a:buNone/>
            </a:pPr>
            <a:r>
              <a:rPr lang="en-US" sz="2400" i="1" dirty="0" smtClean="0"/>
              <a:t>…=x</a:t>
            </a:r>
            <a:r>
              <a:rPr lang="en-US" sz="2400" baseline="-25000" dirty="0" smtClean="0"/>
              <a:t>32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54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45</a:t>
            </a:r>
            <a:r>
              <a:rPr lang="en-US" sz="2400" dirty="0" smtClean="0"/>
              <a:t>=…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so   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ij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</a:rPr>
              <a:t>but 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i,j+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</a:rPr>
              <a:t>and </a:t>
            </a:r>
            <a:r>
              <a:rPr lang="en-US" sz="2400" dirty="0" smtClean="0"/>
              <a:t>   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i,j+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</a:t>
            </a:r>
            <a:r>
              <a:rPr lang="en-US" sz="3200" baseline="-25000" dirty="0" err="1" smtClean="0"/>
              <a:t>,</a:t>
            </a:r>
            <a:r>
              <a:rPr lang="en-US" sz="3200" i="1" baseline="-25000" dirty="0" err="1" smtClean="0"/>
              <a:t>j</a:t>
            </a:r>
            <a:endParaRPr lang="en-US" sz="3200" i="1" baseline="-25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3810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23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i="0" baseline="-250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r>
                        <a:rPr lang="en-US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/2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aseline="-25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37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i="1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43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34</a:t>
            </a:r>
            <a:r>
              <a:rPr lang="en-US" sz="2400" dirty="0" smtClean="0"/>
              <a:t>= …</a:t>
            </a:r>
          </a:p>
          <a:p>
            <a:pPr marL="0" indent="0">
              <a:buNone/>
            </a:pPr>
            <a:r>
              <a:rPr lang="en-US" sz="2400" dirty="0" smtClean="0"/>
              <a:t>but when </a:t>
            </a:r>
            <a:r>
              <a:rPr lang="en-US" sz="2400" i="1" dirty="0" smtClean="0"/>
              <a:t>l</a:t>
            </a:r>
            <a:r>
              <a:rPr lang="en-US" sz="2400" dirty="0" smtClean="0"/>
              <a:t> is odd</a:t>
            </a:r>
          </a:p>
          <a:p>
            <a:pPr marL="0" indent="0" algn="r">
              <a:buNone/>
            </a:pPr>
            <a:r>
              <a:rPr lang="en-US" sz="2400" i="1" dirty="0" smtClean="0"/>
              <a:t>…=x</a:t>
            </a:r>
            <a:r>
              <a:rPr lang="en-US" sz="2400" baseline="-25000" dirty="0" smtClean="0"/>
              <a:t>32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=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54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45</a:t>
            </a:r>
            <a:r>
              <a:rPr lang="en-US" sz="2400" dirty="0" smtClean="0"/>
              <a:t>=…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so   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ij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</a:rPr>
              <a:t>but 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i,j+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+</a:t>
            </a:r>
            <a:r>
              <a:rPr lang="en-US" sz="2400" i="1" dirty="0" smtClean="0"/>
              <a:t> x</a:t>
            </a:r>
            <a:r>
              <a:rPr lang="en-US" sz="3200" i="1" baseline="-25000" dirty="0" smtClean="0"/>
              <a:t>i+</a:t>
            </a:r>
            <a:r>
              <a:rPr lang="en-US" sz="3200" baseline="-25000" dirty="0" smtClean="0"/>
              <a:t>1,</a:t>
            </a:r>
            <a:r>
              <a:rPr lang="en-US" sz="3200" i="1" baseline="-25000" dirty="0" smtClean="0"/>
              <a:t>j-</a:t>
            </a:r>
            <a:r>
              <a:rPr lang="en-US" sz="32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l-GR" sz="2400" dirty="0" smtClean="0">
                <a:latin typeface="Garamond"/>
              </a:rPr>
              <a:t>Σ</a:t>
            </a:r>
            <a:r>
              <a:rPr lang="en-US" sz="2400" dirty="0" smtClean="0">
                <a:latin typeface="Garamond"/>
              </a:rPr>
              <a:t>/2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</a:rPr>
              <a:t>and </a:t>
            </a:r>
            <a:r>
              <a:rPr lang="en-US" sz="2400" dirty="0" smtClean="0"/>
              <a:t>    </a:t>
            </a:r>
            <a:r>
              <a:rPr lang="en-US" sz="2400" i="1" dirty="0" smtClean="0"/>
              <a:t>x</a:t>
            </a:r>
            <a:r>
              <a:rPr lang="en-US" sz="3200" i="1" baseline="-25000" dirty="0" smtClean="0"/>
              <a:t>i,j+</a:t>
            </a:r>
            <a:r>
              <a:rPr lang="en-US" sz="3200" baseline="-25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</a:t>
            </a:r>
            <a:r>
              <a:rPr lang="en-US" sz="3200" i="1" baseline="-25000" dirty="0" err="1" smtClean="0"/>
              <a:t>i</a:t>
            </a:r>
            <a:r>
              <a:rPr lang="en-US" sz="3200" baseline="-25000" dirty="0" err="1" smtClean="0"/>
              <a:t>,</a:t>
            </a:r>
            <a:r>
              <a:rPr lang="en-US" sz="3200" i="1" baseline="-25000" dirty="0" err="1" smtClean="0"/>
              <a:t>j</a:t>
            </a:r>
            <a:endParaRPr lang="en-US" sz="3200" i="1" baseline="-25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Contradiction!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3810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23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i="0" baseline="-250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r>
                        <a:rPr lang="en-US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/2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aseline="-25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07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b="1" i="1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Distance magic vertex labeling</a:t>
            </a:r>
            <a:r>
              <a:rPr lang="en-US" sz="2400" dirty="0" smtClean="0"/>
              <a:t> of a graph </a:t>
            </a:r>
            <a:r>
              <a:rPr lang="en-US" sz="2400" i="1" dirty="0" smtClean="0"/>
              <a:t>G </a:t>
            </a:r>
            <a:r>
              <a:rPr lang="en-US" sz="2400" dirty="0" smtClean="0"/>
              <a:t>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 bijection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from the vertex set of </a:t>
            </a:r>
            <a:r>
              <a:rPr lang="en-US" sz="2400" i="1" dirty="0" smtClean="0"/>
              <a:t>G </a:t>
            </a:r>
            <a:r>
              <a:rPr lang="en-US" sz="2400" dirty="0" smtClean="0"/>
              <a:t>to 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such that sum 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of labels of the neighbors of each vertex (called the </a:t>
            </a:r>
            <a:r>
              <a:rPr lang="en-US" sz="2400" i="1" dirty="0" smtClean="0"/>
              <a:t>weight </a:t>
            </a:r>
            <a:r>
              <a:rPr lang="en-US" sz="2400" dirty="0" smtClean="0"/>
              <a:t>of </a:t>
            </a:r>
            <a:r>
              <a:rPr lang="en-US" sz="2400" i="1" dirty="0" smtClean="0"/>
              <a:t>x</a:t>
            </a:r>
            <a:r>
              <a:rPr lang="en-US" sz="2400" dirty="0" smtClean="0"/>
              <a:t>) is equal to the same constant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i="1" dirty="0" smtClean="0"/>
              <a:t>.</a:t>
            </a:r>
            <a:endParaRPr lang="cs-CZ" sz="2400" i="1" dirty="0" smtClean="0"/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r>
              <a:rPr lang="en-US" sz="2400" dirty="0" smtClean="0"/>
              <a:t>Diagonal length is</a:t>
            </a:r>
          </a:p>
          <a:p>
            <a:pPr marL="0" indent="0" algn="ctr">
              <a:buNone/>
            </a:pPr>
            <a:r>
              <a:rPr lang="en-US" sz="2400" i="1" dirty="0" smtClean="0"/>
              <a:t>l</a:t>
            </a:r>
            <a:r>
              <a:rPr lang="en-US" sz="2400" dirty="0" smtClean="0"/>
              <a:t> =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Hence,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cannot be odd.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3810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/>
                        <a:t>x</a:t>
                      </a:r>
                      <a:r>
                        <a:rPr lang="en-US" sz="3200" baseline="-25000" dirty="0" smtClean="0"/>
                        <a:t>23</a:t>
                      </a:r>
                      <a:endParaRPr lang="en-US" sz="4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i="0" baseline="-250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Σ</a:t>
                      </a:r>
                      <a:r>
                        <a:rPr lang="en-US" sz="3200" b="1" i="0" dirty="0" smtClean="0">
                          <a:solidFill>
                            <a:srgbClr val="0000FF"/>
                          </a:solidFill>
                          <a:latin typeface="Garamond"/>
                        </a:rPr>
                        <a:t>/2</a:t>
                      </a:r>
                      <a:endParaRPr lang="en-US" sz="32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3200" baseline="-25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7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i="1" dirty="0" smtClean="0"/>
              <a:t>h</a:t>
            </a:r>
            <a:r>
              <a:rPr lang="en-US" sz="2400" dirty="0" smtClean="0"/>
              <a:t> = 2</a:t>
            </a:r>
            <a:r>
              <a:rPr lang="en-US" sz="2400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l. </a:t>
            </a:r>
          </a:p>
          <a:p>
            <a:pPr marL="0" indent="0">
              <a:buNone/>
            </a:pPr>
            <a:r>
              <a:rPr lang="en-US" sz="2400" dirty="0" smtClean="0"/>
              <a:t>Fill half of a diagonal by </a:t>
            </a:r>
            <a:r>
              <a:rPr lang="en-US" sz="2400" i="1" dirty="0" smtClean="0"/>
              <a:t>H</a:t>
            </a: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16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i="1" dirty="0" smtClean="0"/>
              <a:t>h</a:t>
            </a:r>
            <a:r>
              <a:rPr lang="en-US" sz="2400" dirty="0" smtClean="0"/>
              <a:t> = 2</a:t>
            </a:r>
            <a:r>
              <a:rPr lang="en-US" sz="2400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l. </a:t>
            </a:r>
          </a:p>
          <a:p>
            <a:pPr marL="0" indent="0">
              <a:buNone/>
            </a:pPr>
            <a:r>
              <a:rPr lang="en-US" sz="2400" dirty="0" smtClean="0"/>
              <a:t>Fill half of a diagonal by </a:t>
            </a:r>
            <a:r>
              <a:rPr lang="en-US" sz="2400" i="1" dirty="0" smtClean="0"/>
              <a:t>H, </a:t>
            </a:r>
            <a:r>
              <a:rPr lang="en-US" sz="2400" dirty="0" smtClean="0"/>
              <a:t>and the rest by </a:t>
            </a:r>
            <a:r>
              <a:rPr lang="en-US" sz="2400" dirty="0" err="1" smtClean="0">
                <a:solidFill>
                  <a:srgbClr val="C00000"/>
                </a:solidFill>
              </a:rPr>
              <a:t>coset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H </a:t>
            </a:r>
            <a:r>
              <a:rPr lang="en-US" sz="2400" dirty="0" smtClean="0">
                <a:solidFill>
                  <a:srgbClr val="C00000"/>
                </a:solidFill>
              </a:rPr>
              <a:t>– 1</a:t>
            </a:r>
            <a:r>
              <a:rPr lang="en-US" sz="2400" dirty="0" smtClean="0"/>
              <a:t> going “backwards.”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C0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C00000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rgbClr val="C00000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C00000"/>
                          </a:solidFill>
                        </a:rPr>
                        <a:t>…</a:t>
                      </a:r>
                      <a:endParaRPr lang="en-US" sz="24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86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i="1" dirty="0" smtClean="0"/>
              <a:t>h</a:t>
            </a:r>
            <a:r>
              <a:rPr lang="en-US" sz="2400" dirty="0" smtClean="0"/>
              <a:t> = 2</a:t>
            </a:r>
            <a:r>
              <a:rPr lang="en-US" sz="2400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l. </a:t>
            </a:r>
          </a:p>
          <a:p>
            <a:pPr marL="0" indent="0">
              <a:buNone/>
            </a:pPr>
            <a:r>
              <a:rPr lang="en-US" sz="2400" dirty="0" smtClean="0"/>
              <a:t>Fill half of a diagonal by </a:t>
            </a:r>
            <a:r>
              <a:rPr lang="en-US" sz="2400" i="1" dirty="0" smtClean="0"/>
              <a:t>H, </a:t>
            </a:r>
            <a:r>
              <a:rPr lang="en-US" sz="2400" dirty="0" smtClean="0"/>
              <a:t>and the rest by </a:t>
            </a:r>
            <a:r>
              <a:rPr lang="en-US" sz="2400" dirty="0" err="1" smtClean="0"/>
              <a:t>coset</a:t>
            </a:r>
            <a:r>
              <a:rPr lang="en-US" sz="2400" dirty="0" smtClean="0"/>
              <a:t> </a:t>
            </a:r>
            <a:r>
              <a:rPr lang="en-US" sz="2400" i="1" dirty="0" smtClean="0"/>
              <a:t>H </a:t>
            </a:r>
            <a:r>
              <a:rPr lang="en-US" sz="2400" dirty="0" smtClean="0"/>
              <a:t>– 1 going “backwards.”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76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Now fill other diagonals  carefully by </a:t>
            </a:r>
            <a:r>
              <a:rPr lang="en-US" sz="2400" dirty="0" err="1" smtClean="0"/>
              <a:t>cosets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i="1" dirty="0" err="1" smtClean="0"/>
              <a:t>H+i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 H</a:t>
            </a:r>
            <a:r>
              <a:rPr lang="en-US" sz="2400" dirty="0" smtClean="0"/>
              <a:t>–</a:t>
            </a:r>
            <a:r>
              <a:rPr lang="en-US" sz="2400" i="1" dirty="0" smtClean="0"/>
              <a:t>i</a:t>
            </a:r>
            <a:r>
              <a:rPr lang="en-US" sz="2400" dirty="0" smtClean="0"/>
              <a:t>–1</a:t>
            </a:r>
          </a:p>
          <a:p>
            <a:pPr marL="0" indent="0">
              <a:buNone/>
            </a:pPr>
            <a:r>
              <a:rPr lang="en-US" sz="2400" dirty="0" smtClean="0"/>
              <a:t>to obtain the same sums,</a:t>
            </a:r>
          </a:p>
          <a:p>
            <a:pPr marL="0" indent="0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–1 and </a:t>
            </a:r>
            <a:r>
              <a:rPr lang="en-US" sz="2400" i="1" dirty="0" smtClean="0"/>
              <a:t>h</a:t>
            </a:r>
            <a:r>
              <a:rPr lang="en-US" sz="2400" dirty="0" smtClean="0"/>
              <a:t>–1.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9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Now fill other diagonals  carefully by </a:t>
            </a:r>
            <a:r>
              <a:rPr lang="en-US" sz="2400" dirty="0" err="1" smtClean="0"/>
              <a:t>cosets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i="1" dirty="0" err="1" smtClean="0"/>
              <a:t>H+i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 H</a:t>
            </a:r>
            <a:r>
              <a:rPr lang="en-US" sz="2400" dirty="0" smtClean="0"/>
              <a:t>–</a:t>
            </a:r>
            <a:r>
              <a:rPr lang="en-US" sz="2400" i="1" dirty="0" smtClean="0"/>
              <a:t>i</a:t>
            </a:r>
            <a:r>
              <a:rPr lang="en-US" sz="2400" dirty="0" smtClean="0"/>
              <a:t>–1</a:t>
            </a:r>
          </a:p>
          <a:p>
            <a:pPr marL="0" indent="0">
              <a:buNone/>
            </a:pPr>
            <a:r>
              <a:rPr lang="en-US" sz="2400" dirty="0" smtClean="0"/>
              <a:t>to obtain the same sums,</a:t>
            </a:r>
          </a:p>
          <a:p>
            <a:pPr marL="0" indent="0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–1 and </a:t>
            </a:r>
            <a:r>
              <a:rPr lang="en-US" sz="2400" i="1" dirty="0" smtClean="0"/>
              <a:t>h</a:t>
            </a:r>
            <a:r>
              <a:rPr lang="en-US" sz="2400" dirty="0" smtClean="0"/>
              <a:t>–1. </a:t>
            </a:r>
            <a:r>
              <a:rPr lang="en-US" sz="2400" b="1" dirty="0" smtClean="0">
                <a:solidFill>
                  <a:srgbClr val="FF0000"/>
                </a:solidFill>
              </a:rPr>
              <a:t>Then </a:t>
            </a:r>
            <a:r>
              <a:rPr lang="el-GR" sz="2400" b="1" dirty="0" smtClean="0">
                <a:solidFill>
                  <a:srgbClr val="FF0000"/>
                </a:solidFill>
                <a:latin typeface="Garamond"/>
              </a:rPr>
              <a:t>Σ</a:t>
            </a:r>
            <a:r>
              <a:rPr lang="en-US" sz="2400" b="1" dirty="0" smtClean="0">
                <a:solidFill>
                  <a:srgbClr val="FF0000"/>
                </a:solidFill>
                <a:latin typeface="Garamond"/>
              </a:rPr>
              <a:t> = 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–2.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85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Proof: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even, </a:t>
            </a:r>
            <a:r>
              <a:rPr lang="en-US" sz="2400" i="1" dirty="0" smtClean="0"/>
              <a:t>l</a:t>
            </a:r>
            <a:r>
              <a:rPr lang="en-US" sz="2400" dirty="0" smtClean="0"/>
              <a:t> is even.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Find a subgroup of  Z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of order </a:t>
            </a:r>
            <a:r>
              <a:rPr lang="en-US" sz="2400" i="1" dirty="0" smtClean="0"/>
              <a:t>l</a:t>
            </a:r>
            <a:r>
              <a:rPr lang="en-US" sz="2400" dirty="0" smtClean="0"/>
              <a:t>/2, say </a:t>
            </a:r>
            <a:r>
              <a:rPr lang="en-US" sz="2400" i="1" dirty="0" smtClean="0"/>
              <a:t>H </a:t>
            </a:r>
            <a:r>
              <a:rPr lang="en-US" sz="2400" dirty="0" smtClean="0"/>
              <a:t>= &lt;</a:t>
            </a:r>
            <a:r>
              <a:rPr lang="en-US" sz="2400" i="1" dirty="0" smtClean="0"/>
              <a:t>h</a:t>
            </a:r>
            <a:r>
              <a:rPr lang="en-US" sz="2400" dirty="0" smtClean="0"/>
              <a:t>&gt; 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Now fill other diagonals  </a:t>
            </a:r>
            <a:r>
              <a:rPr lang="en-US" sz="2400" dirty="0" smtClean="0">
                <a:solidFill>
                  <a:srgbClr val="FF0000"/>
                </a:solidFill>
              </a:rPr>
              <a:t>carefully</a:t>
            </a:r>
            <a:r>
              <a:rPr lang="en-US" sz="2400" dirty="0" smtClean="0"/>
              <a:t> by </a:t>
            </a:r>
            <a:r>
              <a:rPr lang="en-US" sz="2400" dirty="0" err="1" smtClean="0"/>
              <a:t>cosets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i="1" dirty="0" err="1" smtClean="0"/>
              <a:t>H+i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 H</a:t>
            </a:r>
            <a:r>
              <a:rPr lang="en-US" sz="2400" dirty="0" smtClean="0"/>
              <a:t>–</a:t>
            </a:r>
            <a:r>
              <a:rPr lang="en-US" sz="2400" i="1" dirty="0" smtClean="0"/>
              <a:t>i</a:t>
            </a:r>
            <a:r>
              <a:rPr lang="en-US" sz="2400" dirty="0" smtClean="0"/>
              <a:t>–1</a:t>
            </a:r>
          </a:p>
          <a:p>
            <a:pPr marL="0" indent="0">
              <a:buNone/>
            </a:pPr>
            <a:r>
              <a:rPr lang="en-US" sz="2400" dirty="0" smtClean="0"/>
              <a:t>to obtain the same sums,</a:t>
            </a:r>
          </a:p>
          <a:p>
            <a:pPr marL="0" indent="0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–1 and </a:t>
            </a:r>
            <a:r>
              <a:rPr lang="en-US" sz="2400" i="1" dirty="0" smtClean="0"/>
              <a:t>h</a:t>
            </a:r>
            <a:r>
              <a:rPr lang="en-US" sz="2400" dirty="0" smtClean="0"/>
              <a:t>–1. </a:t>
            </a:r>
            <a:r>
              <a:rPr lang="en-US" sz="2400" b="1" dirty="0" smtClean="0"/>
              <a:t>Then </a:t>
            </a:r>
            <a:r>
              <a:rPr lang="el-GR" sz="2400" b="1" dirty="0" smtClean="0">
                <a:latin typeface="Garamond"/>
              </a:rPr>
              <a:t>Σ</a:t>
            </a:r>
            <a:r>
              <a:rPr lang="en-US" sz="2400" b="1" dirty="0" smtClean="0">
                <a:latin typeface="Garamond"/>
              </a:rPr>
              <a:t> = </a:t>
            </a:r>
            <a:r>
              <a:rPr lang="en-US" sz="2400" b="1" i="1" dirty="0" smtClean="0"/>
              <a:t>h</a:t>
            </a:r>
            <a:r>
              <a:rPr lang="en-US" sz="2400" b="1" dirty="0" smtClean="0"/>
              <a:t>–2.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03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Remark: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≡ 0 (mod 4), we have always </a:t>
            </a:r>
            <a:r>
              <a:rPr lang="el-GR" sz="2400" dirty="0" smtClean="0"/>
              <a:t>Σ</a:t>
            </a:r>
            <a:r>
              <a:rPr lang="en-US" sz="2400" dirty="0" smtClean="0"/>
              <a:t> ≡ 2 (mod 4).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≡ 2 (mod 4), we have </a:t>
            </a:r>
            <a:r>
              <a:rPr lang="el-GR" sz="2400" dirty="0" smtClean="0"/>
              <a:t>Σ</a:t>
            </a:r>
            <a:r>
              <a:rPr lang="en-US" sz="2400" dirty="0" smtClean="0"/>
              <a:t> ≡ 0 (mod 4).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4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</a:rPr>
              <a:t>Z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mk</a:t>
            </a:r>
            <a:r>
              <a:rPr lang="en-US" sz="2400" b="1" dirty="0" smtClean="0">
                <a:solidFill>
                  <a:srgbClr val="3333CC"/>
                </a:solidFill>
              </a:rPr>
              <a:t>-distance magic labeling of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400" dirty="0" smtClean="0">
                <a:solidFill>
                  <a:srgbClr val="0000FF"/>
                </a:solidFill>
              </a:rPr>
              <a:t>□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Remark: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≡ 0 (mod 4), we have always </a:t>
            </a:r>
            <a:r>
              <a:rPr lang="el-GR" sz="2400" dirty="0" smtClean="0"/>
              <a:t>Σ</a:t>
            </a:r>
            <a:r>
              <a:rPr lang="en-US" sz="2400" dirty="0" smtClean="0"/>
              <a:t> ≡ 2 (mod 4).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≡ 2 (mod 4), we have </a:t>
            </a:r>
            <a:r>
              <a:rPr lang="el-GR" sz="2400" dirty="0" smtClean="0"/>
              <a:t>Σ</a:t>
            </a:r>
            <a:r>
              <a:rPr lang="en-US" sz="2400" dirty="0" smtClean="0"/>
              <a:t> ≡ 0 (mod 4).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</a:t>
            </a:r>
            <a:r>
              <a:rPr lang="cs-CZ" sz="2400" b="1" dirty="0" smtClean="0">
                <a:solidFill>
                  <a:schemeClr val="accent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There is no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r</a:t>
            </a:r>
            <a:r>
              <a:rPr lang="en-US" sz="2400" dirty="0" smtClean="0">
                <a:solidFill>
                  <a:schemeClr val="tx2"/>
                </a:solidFill>
              </a:rPr>
              <a:t>-regular DM graph with </a:t>
            </a:r>
            <a:r>
              <a:rPr lang="en-US" sz="2400" i="1" dirty="0" smtClean="0">
                <a:solidFill>
                  <a:schemeClr val="tx2"/>
                </a:solidFill>
              </a:rPr>
              <a:t>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vertices for </a:t>
            </a:r>
            <a:r>
              <a:rPr lang="en-US" sz="2400" i="1" dirty="0" smtClean="0">
                <a:solidFill>
                  <a:schemeClr val="tx2"/>
                </a:solidFill>
              </a:rPr>
              <a:t>r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 </a:t>
            </a:r>
            <a:r>
              <a:rPr lang="en-US" sz="2400" i="1" dirty="0" smtClean="0">
                <a:solidFill>
                  <a:schemeClr val="tx2"/>
                </a:solidFill>
              </a:rPr>
              <a:t>n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 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mod 4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876800" y="914400"/>
          <a:ext cx="37338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–1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="0" i="0" dirty="0" smtClean="0">
                          <a:solidFill>
                            <a:srgbClr val="0000FF"/>
                          </a:solidFill>
                        </a:rPr>
                        <a:t>–1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2400" b="0" i="0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endParaRPr lang="en-US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7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French Script MT" pitchFamily="66" charset="0"/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Theorem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i="1" dirty="0" err="1" smtClean="0"/>
              <a:t>Rao</a:t>
            </a:r>
            <a:r>
              <a:rPr lang="en-US" sz="2400" i="1" dirty="0" smtClean="0"/>
              <a:t>, Singh, </a:t>
            </a:r>
            <a:r>
              <a:rPr lang="en-US" sz="2400" i="1" dirty="0" err="1" smtClean="0"/>
              <a:t>Parameswaran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i="1" dirty="0" smtClean="0"/>
              <a:t>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=C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4</a:t>
            </a:r>
            <a:r>
              <a:rPr lang="en-US" sz="2400" i="1" dirty="0" smtClean="0"/>
              <a:t>s</a:t>
            </a:r>
            <a:r>
              <a:rPr lang="en-US" sz="2400" dirty="0" smtClean="0"/>
              <a:t> + 2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and only 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 (Sylwia):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 and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000" dirty="0" smtClean="0"/>
              <a:t> =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l</a:t>
            </a:r>
            <a:r>
              <a:rPr lang="en-US" sz="2400" dirty="0" smtClean="0"/>
              <a:t> × </a:t>
            </a:r>
            <a:r>
              <a:rPr lang="en-US" dirty="0" smtClean="0">
                <a:latin typeface="French Script MT" pitchFamily="66" charset="0"/>
              </a:rPr>
              <a:t>A</a:t>
            </a:r>
            <a:r>
              <a:rPr lang="en-US" sz="2400" dirty="0" smtClean="0"/>
              <a:t> where </a:t>
            </a:r>
            <a:r>
              <a:rPr lang="en-US" sz="2400" i="1" dirty="0" smtClean="0"/>
              <a:t>l </a:t>
            </a:r>
            <a:r>
              <a:rPr lang="en-US" sz="2400" dirty="0" smtClean="0"/>
              <a:t>≡ 0 mod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Vertex set: 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All binary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tuples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Edge set: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Two vertices adjacent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they differ in exactly one position</a:t>
            </a:r>
            <a:endParaRPr lang="cs-CZ" sz="2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French Script MT" pitchFamily="66" charset="0"/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m </a:t>
            </a:r>
            <a:r>
              <a:rPr lang="en-US" sz="2800" dirty="0" smtClean="0">
                <a:solidFill>
                  <a:srgbClr val="0000FF"/>
                </a:solidFill>
              </a:rPr>
              <a:t>□</a:t>
            </a:r>
            <a:r>
              <a:rPr lang="en-US" sz="2800" b="1" i="1" dirty="0" smtClean="0">
                <a:solidFill>
                  <a:srgbClr val="0000FF"/>
                </a:solidFill>
              </a:rPr>
              <a:t>C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endParaRPr lang="cs-CZ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Theorem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i="1" dirty="0" err="1" smtClean="0"/>
              <a:t>Rao</a:t>
            </a:r>
            <a:r>
              <a:rPr lang="en-US" sz="2400" i="1" dirty="0" smtClean="0"/>
              <a:t>, Singh, </a:t>
            </a:r>
            <a:r>
              <a:rPr lang="en-US" sz="2400" i="1" dirty="0" err="1" smtClean="0"/>
              <a:t>Parameswaran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i="1" dirty="0" smtClean="0"/>
              <a:t>G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=C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4</a:t>
            </a:r>
            <a:r>
              <a:rPr lang="en-US" sz="2400" i="1" dirty="0" smtClean="0"/>
              <a:t>s</a:t>
            </a:r>
            <a:r>
              <a:rPr lang="en-US" sz="2400" dirty="0" smtClean="0"/>
              <a:t> + 2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mk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and only 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 (Sylwia):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 </a:t>
            </a:r>
            <a:r>
              <a:rPr lang="en-US" sz="2400" i="1" dirty="0" err="1" smtClean="0"/>
              <a:t>mk</a:t>
            </a:r>
            <a:r>
              <a:rPr lang="en-US" sz="2400" dirty="0" smtClean="0"/>
              <a:t>  is even and </a:t>
            </a:r>
            <a:r>
              <a:rPr lang="en-US" dirty="0" smtClean="0">
                <a:latin typeface="French Script MT" pitchFamily="66" charset="0"/>
              </a:rPr>
              <a:t>G</a:t>
            </a:r>
            <a:r>
              <a:rPr lang="en-US" sz="2000" dirty="0" smtClean="0"/>
              <a:t> = </a:t>
            </a:r>
            <a:r>
              <a:rPr lang="en-US" sz="2400" dirty="0" err="1" smtClean="0"/>
              <a:t>Z</a:t>
            </a:r>
            <a:r>
              <a:rPr lang="en-US" sz="2400" i="1" baseline="-25000" dirty="0" err="1" smtClean="0"/>
              <a:t>l</a:t>
            </a:r>
            <a:r>
              <a:rPr lang="en-US" sz="2400" dirty="0" smtClean="0"/>
              <a:t> × </a:t>
            </a:r>
            <a:r>
              <a:rPr lang="en-US" dirty="0" smtClean="0">
                <a:latin typeface="French Script MT" pitchFamily="66" charset="0"/>
              </a:rPr>
              <a:t>A</a:t>
            </a:r>
            <a:r>
              <a:rPr lang="en-US" sz="2400" dirty="0" smtClean="0"/>
              <a:t> where </a:t>
            </a:r>
            <a:r>
              <a:rPr lang="en-US" sz="2400" i="1" dirty="0" smtClean="0"/>
              <a:t>l </a:t>
            </a:r>
            <a:r>
              <a:rPr lang="en-US" sz="2400" dirty="0" smtClean="0"/>
              <a:t>≡ 0 mod lcm(</a:t>
            </a:r>
            <a:r>
              <a:rPr lang="en-US" sz="2400" i="1" dirty="0" err="1" smtClean="0"/>
              <a:t>m,k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Observation: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exists a </a:t>
            </a:r>
            <a:r>
              <a:rPr lang="en-US" sz="2400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of 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12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36</a:t>
            </a:r>
            <a:r>
              <a:rPr lang="en-US" sz="2400" i="1" baseline="-250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by </a:t>
            </a:r>
            <a:r>
              <a:rPr lang="en-US" sz="2400" dirty="0" smtClean="0">
                <a:latin typeface="French Script MT" pitchFamily="66" charset="0"/>
              </a:rPr>
              <a:t>G</a:t>
            </a:r>
            <a:r>
              <a:rPr lang="en-US" sz="2000" dirty="0" smtClean="0"/>
              <a:t> = </a:t>
            </a:r>
            <a:r>
              <a:rPr lang="en-US" sz="2400" dirty="0" smtClean="0"/>
              <a:t>Z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× Z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× Z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× 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solidFill>
            <a:srgbClr val="33CC33"/>
          </a:solidFill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Thank you!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Vertex set: 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All binary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tuples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Edge set: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Two vertices adjacent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they differ in exactly one position</a:t>
            </a:r>
            <a:endParaRPr lang="cs-CZ" sz="2400" dirty="0" smtClean="0"/>
          </a:p>
        </p:txBody>
      </p:sp>
      <p:pic>
        <p:nvPicPr>
          <p:cNvPr id="6" name="Content Placeholder 5" descr="001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9667" y="1600200"/>
            <a:ext cx="328706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</p:txBody>
      </p:sp>
      <p:pic>
        <p:nvPicPr>
          <p:cNvPr id="5" name="Content Placeholder 4" descr="002_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</p:txBody>
      </p:sp>
      <p:pic>
        <p:nvPicPr>
          <p:cNvPr id="5" name="Content Placeholder 4" descr="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</p:txBody>
      </p:sp>
      <p:pic>
        <p:nvPicPr>
          <p:cNvPr id="8" name="Content Placeholder 7" descr="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</p:txBody>
      </p:sp>
      <p:pic>
        <p:nvPicPr>
          <p:cNvPr id="5" name="Content Placeholder 4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or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2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b="1" i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dirty="0" smtClean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or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2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b="1" i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dirty="0" smtClean="0"/>
              <a:t>  </a:t>
            </a:r>
          </a:p>
        </p:txBody>
      </p:sp>
      <p:pic>
        <p:nvPicPr>
          <p:cNvPr id="5" name="Content Placeholder 4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chemeClr val="accent2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-dimensional hypercube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dirty="0" smtClean="0"/>
              <a:t>Recursive definition of </a:t>
            </a:r>
            <a:r>
              <a:rPr lang="en-US" sz="2400" b="1" i="1" dirty="0" err="1" smtClean="0"/>
              <a:t>Q</a:t>
            </a:r>
            <a:r>
              <a:rPr lang="en-US" sz="2400" b="1" i="1" baseline="-25000" dirty="0" err="1" smtClean="0"/>
              <a:t>n</a:t>
            </a:r>
            <a:r>
              <a:rPr lang="en-US" sz="2400" b="1" i="1" baseline="-25000" dirty="0" smtClean="0"/>
              <a:t> </a:t>
            </a:r>
            <a:r>
              <a:rPr lang="en-US" sz="2400" i="1" baseline="-250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Take two copies of </a:t>
            </a: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 and join the corresponding vertices by an edge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This is the </a:t>
            </a:r>
            <a:r>
              <a:rPr lang="en-US" sz="2400" dirty="0" err="1" smtClean="0"/>
              <a:t>cartesian</a:t>
            </a:r>
            <a:r>
              <a:rPr lang="en-US" sz="2400" dirty="0" smtClean="0"/>
              <a:t> product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1 </a:t>
            </a:r>
            <a:r>
              <a:rPr lang="en-US" sz="1800" dirty="0" smtClean="0">
                <a:sym typeface="Wingdings"/>
              </a:rPr>
              <a:t> </a:t>
            </a:r>
            <a:r>
              <a:rPr lang="en-US" sz="2400" b="1" i="1" dirty="0" smtClean="0"/>
              <a:t>K</a:t>
            </a:r>
            <a:r>
              <a:rPr lang="en-US" sz="2400" b="1" baseline="-25000" dirty="0" smtClean="0"/>
              <a:t>2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or</a:t>
            </a:r>
          </a:p>
          <a:p>
            <a:pPr marL="12700" indent="-12700" eaLnBrk="1" hangingPunct="1">
              <a:buNone/>
            </a:pPr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n-</a:t>
            </a:r>
            <a:r>
              <a:rPr lang="en-US" sz="2400" b="1" baseline="-25000" dirty="0" smtClean="0"/>
              <a:t>2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 </a:t>
            </a:r>
            <a:r>
              <a:rPr lang="en-US" sz="2400" b="1" i="1" dirty="0" smtClean="0"/>
              <a:t>C</a:t>
            </a:r>
            <a:r>
              <a:rPr lang="en-US" sz="2400" b="1" baseline="-25000" dirty="0" smtClean="0"/>
              <a:t>4</a:t>
            </a:r>
            <a:r>
              <a:rPr lang="en-US" sz="2400" dirty="0" smtClean="0"/>
              <a:t>  </a:t>
            </a:r>
          </a:p>
        </p:txBody>
      </p:sp>
      <p:pic>
        <p:nvPicPr>
          <p:cNvPr id="5" name="Content Placeholder 4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Remark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smtClean="0"/>
              <a:t>regular graphs we can use for labels the set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{0, 1, 2,…, </a:t>
            </a:r>
            <a:r>
              <a:rPr lang="en-US" sz="2400" i="1" dirty="0" smtClean="0"/>
              <a:t>n–</a:t>
            </a:r>
            <a:r>
              <a:rPr lang="en-US" sz="2400" dirty="0" smtClean="0"/>
              <a:t>1} instead of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</a:t>
            </a:r>
            <a:endParaRPr lang="en-US" sz="2400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Remark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smtClean="0"/>
              <a:t>regular graphs we can use for labels the set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{0, 1, 2,…, </a:t>
            </a:r>
            <a:r>
              <a:rPr lang="en-US" sz="2400" i="1" dirty="0" smtClean="0"/>
              <a:t>n–</a:t>
            </a:r>
            <a:r>
              <a:rPr lang="en-US" sz="2400" dirty="0" smtClean="0"/>
              <a:t>1} instead of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</a:t>
            </a:r>
          </a:p>
          <a:p>
            <a:pPr marL="12700" indent="-12700" algn="ctr" eaLnBrk="1" hangingPunct="1">
              <a:buFontTx/>
              <a:buNone/>
            </a:pPr>
            <a:endParaRPr lang="en-US" sz="1000" i="1" dirty="0" smtClean="0">
              <a:cs typeface="Times New Roman" pitchFamily="18" charset="0"/>
            </a:endParaRPr>
          </a:p>
          <a:p>
            <a:pPr marL="12700" indent="-12700" algn="ctr" eaLnBrk="1" hangingPunct="1">
              <a:buFontTx/>
              <a:buNone/>
            </a:pPr>
            <a:endParaRPr lang="en-US" sz="1000" dirty="0" smtClean="0"/>
          </a:p>
        </p:txBody>
      </p:sp>
      <p:pic>
        <p:nvPicPr>
          <p:cNvPr id="5" name="Content Placeholder 4" descr="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Remark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smtClean="0"/>
              <a:t>regular graphs we can use for labels the set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{0, 1, 2,…, </a:t>
            </a:r>
            <a:r>
              <a:rPr lang="en-US" sz="2400" i="1" dirty="0" smtClean="0"/>
              <a:t>n–</a:t>
            </a:r>
            <a:r>
              <a:rPr lang="en-US" sz="2400" dirty="0" smtClean="0"/>
              <a:t>1} instead of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and define</a:t>
            </a:r>
          </a:p>
          <a:p>
            <a:pPr marL="12700" indent="-12700" algn="ctr" eaLnBrk="1" hangingPunct="1">
              <a:buFontTx/>
              <a:buNone/>
            </a:pPr>
            <a:endParaRPr lang="en-US" sz="1000" i="1" dirty="0" smtClean="0">
              <a:cs typeface="Times New Roman" pitchFamily="18" charset="0"/>
            </a:endParaRPr>
          </a:p>
          <a:p>
            <a:pPr marL="12700" indent="-12700" algn="ctr" eaLnBrk="1" hangingPunct="1">
              <a:buFontTx/>
              <a:buNone/>
            </a:pP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i="1" dirty="0" smtClean="0"/>
              <a:t>'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) =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i="1" dirty="0" smtClean="0"/>
              <a:t>– </a:t>
            </a:r>
            <a:r>
              <a:rPr lang="en-US" sz="2400" dirty="0" smtClean="0"/>
              <a:t>1</a:t>
            </a:r>
          </a:p>
          <a:p>
            <a:pPr marL="12700" indent="-12700" algn="ctr" eaLnBrk="1" hangingPunct="1">
              <a:buFontTx/>
              <a:buNone/>
            </a:pPr>
            <a:endParaRPr lang="en-US" sz="1000" dirty="0" smtClean="0"/>
          </a:p>
        </p:txBody>
      </p:sp>
      <p:pic>
        <p:nvPicPr>
          <p:cNvPr id="5" name="Content Placeholder 4" descr="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Remark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k</a:t>
            </a:r>
            <a:r>
              <a:rPr lang="en-US" sz="2400" i="1" dirty="0" smtClean="0"/>
              <a:t>-</a:t>
            </a:r>
            <a:r>
              <a:rPr lang="en-US" sz="2400" dirty="0" smtClean="0"/>
              <a:t>regular graphs we can use for labels the set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{0, 1, 2,…, </a:t>
            </a:r>
            <a:r>
              <a:rPr lang="en-US" sz="2400" i="1" dirty="0" smtClean="0"/>
              <a:t>n–</a:t>
            </a:r>
            <a:r>
              <a:rPr lang="en-US" sz="2400" dirty="0" smtClean="0"/>
              <a:t>1} instead of</a:t>
            </a: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{1, 2,…, </a:t>
            </a:r>
            <a:r>
              <a:rPr lang="en-US" sz="2400" i="1" dirty="0" smtClean="0"/>
              <a:t>n</a:t>
            </a:r>
            <a:r>
              <a:rPr lang="en-US" sz="2400" dirty="0" smtClean="0"/>
              <a:t>} and define</a:t>
            </a:r>
          </a:p>
          <a:p>
            <a:pPr marL="12700" indent="-12700" algn="ctr" eaLnBrk="1" hangingPunct="1">
              <a:buFontTx/>
              <a:buNone/>
            </a:pPr>
            <a:endParaRPr lang="en-US" sz="1000" i="1" dirty="0" smtClean="0">
              <a:cs typeface="Times New Roman" pitchFamily="18" charset="0"/>
            </a:endParaRPr>
          </a:p>
          <a:p>
            <a:pPr marL="12700" indent="-12700" algn="ctr" eaLnBrk="1" hangingPunct="1">
              <a:buFontTx/>
              <a:buNone/>
            </a:pP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i="1" dirty="0" smtClean="0"/>
              <a:t>'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) = </a:t>
            </a:r>
            <a:r>
              <a:rPr lang="el-GR" sz="2400" i="1" dirty="0" smtClean="0">
                <a:cs typeface="Times New Roman" pitchFamily="18" charset="0"/>
              </a:rPr>
              <a:t>μ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i="1" dirty="0" smtClean="0"/>
              <a:t>– </a:t>
            </a:r>
            <a:r>
              <a:rPr lang="en-US" sz="2400" dirty="0" smtClean="0"/>
              <a:t>1</a:t>
            </a:r>
          </a:p>
          <a:p>
            <a:pPr marL="12700" indent="-12700" algn="ctr" eaLnBrk="1" hangingPunct="1">
              <a:buFontTx/>
              <a:buNone/>
            </a:pPr>
            <a:endParaRPr lang="en-US" sz="1000" dirty="0" smtClean="0"/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Then we have </a:t>
            </a:r>
          </a:p>
          <a:p>
            <a:pPr marL="12700" indent="-12700" eaLnBrk="1" hangingPunct="1">
              <a:buFontTx/>
              <a:buNone/>
            </a:pPr>
            <a:endParaRPr lang="en-US" sz="1000" i="1" dirty="0" smtClean="0"/>
          </a:p>
          <a:p>
            <a:pPr marL="12700" indent="-12700" algn="ctr" eaLnBrk="1" hangingPunct="1">
              <a:buFontTx/>
              <a:buNone/>
            </a:pPr>
            <a:r>
              <a:rPr lang="en-US" sz="2400" i="1" dirty="0" smtClean="0"/>
              <a:t>m ' </a:t>
            </a:r>
            <a:r>
              <a:rPr lang="en-US" sz="2400" dirty="0" smtClean="0"/>
              <a:t>= </a:t>
            </a:r>
            <a:r>
              <a:rPr lang="en-US" sz="2400" i="1" dirty="0" smtClean="0"/>
              <a:t>m – k</a:t>
            </a:r>
          </a:p>
        </p:txBody>
      </p:sp>
      <p:pic>
        <p:nvPicPr>
          <p:cNvPr id="5" name="Content Placeholder 4" descr="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Small cases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1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8" name="Content Placeholder 7" descr="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Small cases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1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2		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5" name="Content Placeholder 4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Small cases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1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2		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3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5" name="Content Placeholder 4" descr="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Small cases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1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2		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3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/>
              <a:t>Conjecture?</a:t>
            </a:r>
          </a:p>
          <a:p>
            <a:pPr marL="12700" indent="-12700" eaLnBrk="1" hangingPunct="1">
              <a:buFontTx/>
              <a:buNone/>
            </a:pPr>
            <a:endParaRPr lang="en-US" sz="1200" b="1" i="1" dirty="0" smtClean="0"/>
          </a:p>
          <a:p>
            <a:pPr marL="12700" indent="-12700" eaLnBrk="1" hangingPunct="1">
              <a:buFontTx/>
              <a:buNone/>
            </a:pPr>
            <a:endParaRPr lang="en-US" sz="6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/>
              <a:t>Small cases</a:t>
            </a:r>
            <a:r>
              <a:rPr lang="en-US" sz="2400" dirty="0" smtClean="0"/>
              <a:t>: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1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2		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3		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/>
              <a:t>Conjecture?</a:t>
            </a:r>
          </a:p>
          <a:p>
            <a:pPr marL="12700" indent="-12700" eaLnBrk="1" hangingPunct="1">
              <a:buFontTx/>
              <a:buNone/>
            </a:pPr>
            <a:endParaRPr lang="en-US" sz="18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n </a:t>
            </a:r>
            <a:r>
              <a:rPr lang="en-US" sz="2400" dirty="0" smtClean="0"/>
              <a:t>is even.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algn="ctr" eaLnBrk="1" hangingPunct="1">
              <a:buFontTx/>
              <a:buNone/>
            </a:pPr>
            <a:r>
              <a:rPr lang="en-US" sz="6000" dirty="0" smtClean="0">
                <a:sym typeface="Wingdings" pitchFamily="2" charset="2"/>
              </a:rPr>
              <a:t>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/>
              <a:t>Conjecture?</a:t>
            </a:r>
          </a:p>
          <a:p>
            <a:pPr marL="12700" indent="-12700" eaLnBrk="1" hangingPunct="1">
              <a:buFontTx/>
              <a:buNone/>
            </a:pPr>
            <a:endParaRPr lang="en-US" sz="18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n </a:t>
            </a:r>
            <a:r>
              <a:rPr lang="en-US" sz="2400" dirty="0" smtClean="0"/>
              <a:t>is even.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algn="ctr" eaLnBrk="1" hangingPunct="1">
              <a:buFontTx/>
              <a:buNone/>
            </a:pPr>
            <a:r>
              <a:rPr lang="en-US" sz="6000" dirty="0" smtClean="0">
                <a:sym typeface="Wingdings" pitchFamily="2" charset="2"/>
              </a:rPr>
              <a:t></a:t>
            </a:r>
            <a:endParaRPr lang="cs-CZ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/>
              <a:t>Conjecture?</a:t>
            </a:r>
          </a:p>
          <a:p>
            <a:pPr marL="12700" indent="-12700" eaLnBrk="1" hangingPunct="1">
              <a:buFontTx/>
              <a:buNone/>
            </a:pPr>
            <a:endParaRPr lang="en-US" sz="18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distance magic if and only if </a:t>
            </a:r>
            <a:r>
              <a:rPr lang="en-US" sz="2400" i="1" dirty="0" smtClean="0"/>
              <a:t>n </a:t>
            </a:r>
            <a:r>
              <a:rPr lang="en-US" sz="2400" dirty="0" smtClean="0"/>
              <a:t>is even.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algn="ctr" eaLnBrk="1" hangingPunct="1">
              <a:buFontTx/>
              <a:buNone/>
            </a:pPr>
            <a:r>
              <a:rPr lang="en-US" sz="6000" dirty="0" smtClean="0">
                <a:sym typeface="Wingdings" pitchFamily="2" charset="2"/>
              </a:rPr>
              <a:t></a:t>
            </a:r>
            <a:endParaRPr lang="cs-CZ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Conjecture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12700" indent="-12700" eaLnBrk="1" hangingPunct="1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Acharya</a:t>
            </a:r>
            <a:r>
              <a:rPr lang="en-US" sz="1800" dirty="0" smtClean="0"/>
              <a:t>, </a:t>
            </a:r>
            <a:r>
              <a:rPr lang="en-US" sz="1800" dirty="0" err="1" smtClean="0"/>
              <a:t>Rao</a:t>
            </a:r>
            <a:r>
              <a:rPr lang="en-US" sz="1800" dirty="0" smtClean="0"/>
              <a:t>, Singh, </a:t>
            </a:r>
            <a:r>
              <a:rPr lang="en-US" sz="1800" dirty="0" err="1" smtClean="0"/>
              <a:t>Parameswaran</a:t>
            </a:r>
            <a:r>
              <a:rPr lang="en-US" sz="1800" dirty="0" smtClean="0"/>
              <a:t>)</a:t>
            </a:r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distance magic for any </a:t>
            </a:r>
            <a:r>
              <a:rPr lang="en-US" sz="2400" i="1" dirty="0" smtClean="0"/>
              <a:t>n</a:t>
            </a:r>
            <a:r>
              <a:rPr lang="en-US" sz="2400" dirty="0" smtClean="0"/>
              <a:t> except </a:t>
            </a:r>
            <a:r>
              <a:rPr lang="en-US" sz="2400" i="1" dirty="0" smtClean="0"/>
              <a:t>n </a:t>
            </a:r>
            <a:r>
              <a:rPr lang="en-US" sz="2400" dirty="0" smtClean="0"/>
              <a:t>= 2.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algn="ctr" eaLnBrk="1" hangingPunct="1">
              <a:buFontTx/>
              <a:buNone/>
            </a:pPr>
            <a:endParaRPr lang="cs-CZ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Conjecture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12700" indent="-12700" eaLnBrk="1" hangingPunct="1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Acharya</a:t>
            </a:r>
            <a:r>
              <a:rPr lang="en-US" sz="1800" dirty="0" smtClean="0"/>
              <a:t>, </a:t>
            </a:r>
            <a:r>
              <a:rPr lang="en-US" sz="1800" dirty="0" err="1" smtClean="0"/>
              <a:t>Rao</a:t>
            </a:r>
            <a:r>
              <a:rPr lang="en-US" sz="1800" dirty="0" smtClean="0"/>
              <a:t>, Singh, </a:t>
            </a:r>
            <a:r>
              <a:rPr lang="en-US" sz="1800" dirty="0" err="1" smtClean="0"/>
              <a:t>Parameswaran</a:t>
            </a:r>
            <a:r>
              <a:rPr lang="en-US" sz="1800" dirty="0" smtClean="0"/>
              <a:t>)</a:t>
            </a:r>
            <a:endParaRPr lang="en-US" sz="18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distance magic for any </a:t>
            </a:r>
            <a:r>
              <a:rPr lang="en-US" sz="2400" i="1" dirty="0" smtClean="0"/>
              <a:t>n</a:t>
            </a:r>
            <a:r>
              <a:rPr lang="en-US" sz="2400" dirty="0" smtClean="0"/>
              <a:t> except </a:t>
            </a:r>
            <a:r>
              <a:rPr lang="en-US" sz="2400" i="1" dirty="0" smtClean="0"/>
              <a:t>n </a:t>
            </a:r>
            <a:r>
              <a:rPr lang="en-US" sz="2400" dirty="0" smtClean="0"/>
              <a:t>= 2.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6000" dirty="0" smtClean="0">
                <a:sym typeface="Wingdings" pitchFamily="2" charset="2"/>
              </a:rPr>
              <a:t>:-O</a:t>
            </a:r>
            <a:endParaRPr lang="cs-CZ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Conjecture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12700" lvl="0" indent="-12700"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Acharya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Rao</a:t>
            </a:r>
            <a:r>
              <a:rPr lang="en-US" sz="1800" dirty="0" smtClean="0">
                <a:solidFill>
                  <a:srgbClr val="000000"/>
                </a:solidFill>
              </a:rPr>
              <a:t>, Singh, </a:t>
            </a:r>
            <a:r>
              <a:rPr lang="en-US" sz="1800" dirty="0" err="1" smtClean="0">
                <a:solidFill>
                  <a:srgbClr val="000000"/>
                </a:solidFill>
              </a:rPr>
              <a:t>Parameswaran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2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distance magic for any </a:t>
            </a:r>
            <a:r>
              <a:rPr lang="en-US" sz="2400" i="1" dirty="0" smtClean="0"/>
              <a:t>n</a:t>
            </a:r>
            <a:r>
              <a:rPr lang="en-US" sz="2400" dirty="0" smtClean="0"/>
              <a:t> except </a:t>
            </a:r>
            <a:r>
              <a:rPr lang="en-US" sz="2400" i="1" dirty="0" smtClean="0"/>
              <a:t>n </a:t>
            </a:r>
            <a:r>
              <a:rPr lang="en-US" sz="2400" dirty="0" smtClean="0"/>
              <a:t>= 2.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6000" dirty="0" smtClean="0">
                <a:sym typeface="Wingdings" pitchFamily="2" charset="2"/>
              </a:rPr>
              <a:t>:-O (what?)</a:t>
            </a:r>
            <a:endParaRPr lang="cs-CZ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Q</a:t>
            </a:r>
            <a:r>
              <a:rPr lang="en-US" sz="2800" b="1" i="1" baseline="-25000" dirty="0" err="1" smtClean="0">
                <a:solidFill>
                  <a:schemeClr val="accent2"/>
                </a:solidFill>
              </a:rPr>
              <a:t>n</a:t>
            </a:r>
            <a:endParaRPr lang="cs-CZ" sz="2800" b="1" i="1" baseline="-25000" dirty="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rgbClr val="DDDDFF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b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1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DM 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/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Theorem 2</a:t>
            </a:r>
            <a:r>
              <a:rPr lang="cs-CZ" sz="2400" b="1" dirty="0" smtClean="0">
                <a:solidFill>
                  <a:schemeClr val="accent2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endParaRPr lang="en-US" sz="1200" dirty="0" smtClean="0">
              <a:solidFill>
                <a:schemeClr val="accent2"/>
              </a:solidFill>
            </a:endParaRPr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not distance magic for </a:t>
            </a:r>
          </a:p>
          <a:p>
            <a:pPr marL="12700" indent="-12700" eaLnBrk="1" hangingPunct="1">
              <a:buFontTx/>
              <a:buNone/>
            </a:pPr>
            <a:r>
              <a:rPr lang="en-US" sz="2400" i="1" dirty="0" smtClean="0"/>
              <a:t>n </a:t>
            </a:r>
            <a:r>
              <a:rPr lang="en-US" sz="2400" dirty="0" smtClean="0"/>
              <a:t>= 4</a:t>
            </a:r>
            <a:r>
              <a:rPr lang="en-US" sz="2400" i="1" dirty="0" smtClean="0"/>
              <a:t>k</a:t>
            </a:r>
            <a:r>
              <a:rPr lang="en-US" sz="2400" dirty="0" smtClean="0"/>
              <a:t>.</a:t>
            </a:r>
          </a:p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Conjecture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marL="12700" lvl="0" indent="-12700"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Acharya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Rao</a:t>
            </a:r>
            <a:r>
              <a:rPr lang="en-US" sz="1800" dirty="0" smtClean="0">
                <a:solidFill>
                  <a:srgbClr val="000000"/>
                </a:solidFill>
              </a:rPr>
              <a:t>, Singh, </a:t>
            </a:r>
            <a:r>
              <a:rPr lang="en-US" sz="1800" dirty="0" err="1" smtClean="0">
                <a:solidFill>
                  <a:srgbClr val="000000"/>
                </a:solidFill>
              </a:rPr>
              <a:t>Parameswaran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200" b="1" i="1" dirty="0" smtClean="0"/>
          </a:p>
          <a:p>
            <a:pPr marL="12700" indent="-12700" eaLnBrk="1" hangingPunct="1">
              <a:buFontTx/>
              <a:buNone/>
            </a:pP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distance magic for any </a:t>
            </a:r>
            <a:r>
              <a:rPr lang="en-US" sz="2400" i="1" dirty="0" smtClean="0"/>
              <a:t>n</a:t>
            </a:r>
            <a:r>
              <a:rPr lang="en-US" sz="2400" dirty="0" smtClean="0"/>
              <a:t> except </a:t>
            </a:r>
            <a:r>
              <a:rPr lang="en-US" sz="2400" i="1" dirty="0" smtClean="0"/>
              <a:t>n </a:t>
            </a:r>
            <a:r>
              <a:rPr lang="en-US" sz="2400" dirty="0" smtClean="0"/>
              <a:t>=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What 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</p:txBody>
      </p:sp>
      <p:pic>
        <p:nvPicPr>
          <p:cNvPr id="6" name="Content Placeholder 5" descr="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</p:txBody>
      </p:sp>
      <p:pic>
        <p:nvPicPr>
          <p:cNvPr id="6" name="Content Placeholder 5" descr="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</p:txBody>
      </p:sp>
      <p:pic>
        <p:nvPicPr>
          <p:cNvPr id="6" name="Content Placeholder 5" descr="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</a:t>
            </a:r>
          </a:p>
        </p:txBody>
      </p:sp>
      <p:pic>
        <p:nvPicPr>
          <p:cNvPr id="6" name="Content Placeholder 5" descr="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</a:t>
            </a:r>
          </a:p>
        </p:txBody>
      </p:sp>
      <p:pic>
        <p:nvPicPr>
          <p:cNvPr id="7" name="Content Placeholder 6" descr="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dirty="0" smtClean="0"/>
              <a:t>Hence,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. </a:t>
            </a:r>
          </a:p>
        </p:txBody>
      </p:sp>
      <p:pic>
        <p:nvPicPr>
          <p:cNvPr id="8" name="Content Placeholder 7" descr="1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dirty="0" smtClean="0"/>
              <a:t>Hence,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. Similarly,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7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800" dirty="0" smtClean="0"/>
          </a:p>
        </p:txBody>
      </p:sp>
      <p:pic>
        <p:nvPicPr>
          <p:cNvPr id="6" name="Content Placeholder 5" descr="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dirty="0" smtClean="0"/>
              <a:t>Hence,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. Similarly,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7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800" dirty="0" smtClean="0"/>
          </a:p>
          <a:p>
            <a:pPr marL="12700" indent="-12700" eaLnBrk="1" hangingPunct="1">
              <a:buFontTx/>
              <a:buNone/>
            </a:pPr>
            <a:r>
              <a:rPr lang="en-US" sz="1600" dirty="0" smtClean="0"/>
              <a:t>But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then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.</a:t>
            </a:r>
          </a:p>
          <a:p>
            <a:pPr marL="12700" indent="-12700" eaLnBrk="1" hangingPunct="1">
              <a:buFontTx/>
              <a:buNone/>
            </a:pPr>
            <a:endParaRPr lang="en-US" sz="800" dirty="0" smtClean="0"/>
          </a:p>
        </p:txBody>
      </p:sp>
      <p:pic>
        <p:nvPicPr>
          <p:cNvPr id="6" name="Content Placeholder 5" descr="1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Proof</a:t>
            </a:r>
            <a:r>
              <a:rPr lang="cs-CZ" sz="1600" b="1" dirty="0" smtClean="0">
                <a:solidFill>
                  <a:schemeClr val="accent2"/>
                </a:solidFill>
              </a:rPr>
              <a:t>:</a:t>
            </a:r>
            <a:r>
              <a:rPr lang="en-US" sz="1600" dirty="0" smtClean="0"/>
              <a:t>  (By example for </a:t>
            </a:r>
            <a:r>
              <a:rPr lang="en-US" sz="1600" i="1" dirty="0" smtClean="0"/>
              <a:t>n</a:t>
            </a:r>
            <a:r>
              <a:rPr lang="en-US" sz="1600" dirty="0" smtClean="0"/>
              <a:t> = 8.)</a:t>
            </a:r>
          </a:p>
          <a:p>
            <a:pPr marL="800100" indent="-800100" eaLnBrk="1" hangingPunct="1">
              <a:buFontTx/>
              <a:buNone/>
            </a:pPr>
            <a:r>
              <a:rPr lang="en-US" sz="1600" dirty="0" smtClean="0"/>
              <a:t>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= all vertices at distance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from the vertex labeled 0</a:t>
            </a:r>
            <a:endParaRPr lang="en-US" sz="1600" b="1" dirty="0" smtClean="0"/>
          </a:p>
          <a:p>
            <a:pPr marL="12700" indent="-12700" eaLnBrk="1" hangingPunct="1">
              <a:buFontTx/>
              <a:buNone/>
            </a:pPr>
            <a:r>
              <a:rPr lang="en-US" sz="1600" i="1" dirty="0" smtClean="0"/>
              <a:t>S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= sum of vertex labels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r>
              <a:rPr lang="en-US" sz="1600" i="1" dirty="0" err="1" smtClean="0"/>
              <a:t>W</a:t>
            </a:r>
            <a:r>
              <a:rPr lang="en-US" sz="1600" i="1" baseline="-25000" dirty="0" err="1" smtClean="0"/>
              <a:t>i</a:t>
            </a:r>
            <a:r>
              <a:rPr lang="en-US" sz="1600" dirty="0" smtClean="0"/>
              <a:t> = sum of vertex weights at level </a:t>
            </a:r>
            <a:r>
              <a:rPr lang="en-US" sz="1600" i="1" dirty="0" err="1" smtClean="0"/>
              <a:t>i</a:t>
            </a:r>
            <a:endParaRPr lang="en-US" sz="1600" i="1" dirty="0" smtClean="0"/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 = 56m =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+ 6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6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56m – 4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dirty="0" smtClean="0"/>
              <a:t>Hence,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. Similarly, </a:t>
            </a:r>
          </a:p>
          <a:p>
            <a:pPr marL="12700" indent="-12700" eaLnBrk="1" hangingPunct="1">
              <a:buNone/>
            </a:pPr>
            <a:endParaRPr lang="en-US" sz="800" dirty="0" smtClean="0"/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None/>
            </a:pPr>
            <a:r>
              <a:rPr lang="en-US" sz="1600" i="1" dirty="0" smtClean="0"/>
              <a:t>W</a:t>
            </a:r>
            <a:r>
              <a:rPr lang="en-US" sz="1600" baseline="-25000" dirty="0" smtClean="0"/>
              <a:t>7</a:t>
            </a:r>
            <a:r>
              <a:rPr lang="en-US" sz="1600" dirty="0" smtClean="0"/>
              <a:t> = 8m =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+ 8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and 8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= 8m – 2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</a:p>
          <a:p>
            <a:pPr marL="12700" indent="-12700" eaLnBrk="1" hangingPunct="1">
              <a:buFontTx/>
              <a:buNone/>
            </a:pPr>
            <a:endParaRPr lang="en-US" sz="800" dirty="0" smtClean="0"/>
          </a:p>
          <a:p>
            <a:pPr marL="12700" indent="-12700" eaLnBrk="1" hangingPunct="1">
              <a:buFontTx/>
              <a:buNone/>
            </a:pPr>
            <a:r>
              <a:rPr lang="en-US" sz="1600" dirty="0" smtClean="0"/>
              <a:t>But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and then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</a:t>
            </a:r>
            <a:r>
              <a:rPr lang="en-US" sz="1600" i="1" dirty="0" smtClean="0"/>
              <a:t>S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.</a:t>
            </a:r>
          </a:p>
          <a:p>
            <a:pPr marL="12700" indent="-12700" eaLnBrk="1" hangingPunct="1">
              <a:buFontTx/>
              <a:buNone/>
            </a:pPr>
            <a:endParaRPr lang="en-US" sz="800" dirty="0" smtClean="0"/>
          </a:p>
          <a:p>
            <a:pPr marL="12700" indent="-12700" eaLnBrk="1" hangingPunct="1">
              <a:buFontTx/>
              <a:buNone/>
            </a:pPr>
            <a:r>
              <a:rPr lang="en-US" sz="1600" dirty="0" smtClean="0"/>
              <a:t>Level 0 and level 8 contain just one vertex each (0 and </a:t>
            </a:r>
            <a:r>
              <a:rPr lang="en-US" sz="1600" i="1" dirty="0" smtClean="0"/>
              <a:t>x</a:t>
            </a:r>
            <a:r>
              <a:rPr lang="en-US" sz="1600" dirty="0" smtClean="0"/>
              <a:t>, resp.), we have </a:t>
            </a:r>
            <a:r>
              <a:rPr lang="en-US" sz="1600" i="1" dirty="0" smtClean="0"/>
              <a:t>µ</a:t>
            </a:r>
            <a:r>
              <a:rPr lang="en-US" sz="1600" dirty="0" smtClean="0"/>
              <a:t>(</a:t>
            </a:r>
            <a:r>
              <a:rPr lang="en-US" sz="1600" i="1" dirty="0" smtClean="0"/>
              <a:t>x</a:t>
            </a:r>
            <a:r>
              <a:rPr lang="en-US" sz="1600" dirty="0" smtClean="0"/>
              <a:t>) = 0, which is a contradiction.</a:t>
            </a:r>
          </a:p>
        </p:txBody>
      </p:sp>
      <p:pic>
        <p:nvPicPr>
          <p:cNvPr id="6" name="Content Placeholder 5" descr="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5811" y="1295400"/>
            <a:ext cx="3394778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>
                <a:solidFill>
                  <a:srgbClr val="FF0000"/>
                </a:solidFill>
              </a:rPr>
              <a:t>n </a:t>
            </a:r>
            <a:r>
              <a:rPr lang="en-US" sz="2000" dirty="0" smtClean="0">
                <a:solidFill>
                  <a:srgbClr val="FF0000"/>
                </a:solidFill>
              </a:rPr>
              <a:t>= 4</a:t>
            </a:r>
            <a:r>
              <a:rPr lang="en-US" sz="2000" i="1" dirty="0" smtClean="0">
                <a:solidFill>
                  <a:srgbClr val="FF0000"/>
                </a:solidFill>
              </a:rPr>
              <a:t>k+2</a:t>
            </a:r>
            <a:r>
              <a:rPr lang="en-US" sz="2000" dirty="0" smtClean="0"/>
              <a:t>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What 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k+2, n ≥ </a:t>
            </a:r>
            <a:r>
              <a:rPr lang="en-US" sz="2000" dirty="0" smtClean="0"/>
              <a:t>6.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Proved independently by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(C. </a:t>
            </a:r>
            <a:r>
              <a:rPr lang="en-US" sz="2400" dirty="0" err="1" smtClean="0"/>
              <a:t>Barrientos</a:t>
            </a:r>
            <a:r>
              <a:rPr lang="en-US" sz="2400" dirty="0" smtClean="0"/>
              <a:t>, E. </a:t>
            </a:r>
            <a:r>
              <a:rPr lang="en-US" sz="2400" dirty="0" err="1" smtClean="0"/>
              <a:t>Krop</a:t>
            </a:r>
            <a:r>
              <a:rPr lang="en-US" sz="2400" dirty="0" smtClean="0"/>
              <a:t>,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Raridan</a:t>
            </a:r>
            <a:r>
              <a:rPr lang="en-US" sz="2400" dirty="0" smtClean="0"/>
              <a:t>) and DF </a:t>
            </a:r>
          </a:p>
          <a:p>
            <a:pPr marL="12700" indent="-12700" eaLnBrk="1" hangingPunct="1"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is not distance magic for </a:t>
            </a:r>
            <a:r>
              <a:rPr lang="en-US" sz="2000" i="1" dirty="0" smtClean="0"/>
              <a:t>n </a:t>
            </a:r>
            <a:r>
              <a:rPr lang="en-US" sz="2000" dirty="0" smtClean="0"/>
              <a:t>= 4</a:t>
            </a:r>
            <a:r>
              <a:rPr lang="en-US" sz="2000" i="1" dirty="0" smtClean="0"/>
              <a:t>k+2, n ≥ </a:t>
            </a:r>
            <a:r>
              <a:rPr lang="en-US" sz="2000" dirty="0" smtClean="0"/>
              <a:t>6.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Proved independently by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(C. </a:t>
            </a:r>
            <a:r>
              <a:rPr lang="en-US" sz="2400" dirty="0" err="1" smtClean="0"/>
              <a:t>Barrientos</a:t>
            </a:r>
            <a:r>
              <a:rPr lang="en-US" sz="2400" dirty="0" smtClean="0"/>
              <a:t>, E. </a:t>
            </a:r>
            <a:r>
              <a:rPr lang="en-US" sz="2400" dirty="0" err="1" smtClean="0"/>
              <a:t>Krop</a:t>
            </a:r>
            <a:r>
              <a:rPr lang="en-US" sz="2400" dirty="0" smtClean="0"/>
              <a:t>,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Raridan</a:t>
            </a:r>
            <a:r>
              <a:rPr lang="en-US" sz="2400" dirty="0" smtClean="0"/>
              <a:t>) and DF </a:t>
            </a:r>
          </a:p>
          <a:p>
            <a:pPr marL="12700" indent="-12700" eaLnBrk="1" hangingPunct="1"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(Un)fortunately, the proof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r>
              <a:rPr lang="en-US" sz="2400" dirty="0" smtClean="0"/>
              <a:t>!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strike="sngStrike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strike="sngStrike" dirty="0" smtClean="0">
                <a:solidFill>
                  <a:schemeClr val="accent2"/>
                </a:solidFill>
              </a:rPr>
              <a:t>:</a:t>
            </a:r>
            <a:r>
              <a:rPr lang="cs-CZ" sz="2000" strike="sngStrike" dirty="0" smtClean="0">
                <a:solidFill>
                  <a:schemeClr val="accent2"/>
                </a:solidFill>
              </a:rPr>
              <a:t> </a:t>
            </a:r>
            <a:r>
              <a:rPr lang="en-US" sz="2000" i="1" strike="sngStrike" dirty="0" err="1" smtClean="0"/>
              <a:t>Q</a:t>
            </a:r>
            <a:r>
              <a:rPr lang="en-US" sz="2000" i="1" strike="sngStrike" baseline="-25000" dirty="0" err="1" smtClean="0"/>
              <a:t>n</a:t>
            </a:r>
            <a:r>
              <a:rPr lang="en-US" sz="2000" i="1" strike="sngStrike" dirty="0" smtClean="0"/>
              <a:t> </a:t>
            </a:r>
            <a:r>
              <a:rPr lang="en-US" sz="2000" strike="sngStrike" dirty="0" smtClean="0"/>
              <a:t>is not distance magic for </a:t>
            </a:r>
            <a:r>
              <a:rPr lang="en-US" sz="2000" i="1" strike="sngStrike" dirty="0" smtClean="0"/>
              <a:t>n </a:t>
            </a:r>
            <a:r>
              <a:rPr lang="en-US" sz="2000" strike="sngStrike" dirty="0" smtClean="0"/>
              <a:t>= 4</a:t>
            </a:r>
            <a:r>
              <a:rPr lang="en-US" sz="2000" i="1" strike="sngStrike" dirty="0" smtClean="0"/>
              <a:t>k+2, n ≥ </a:t>
            </a:r>
            <a:r>
              <a:rPr lang="en-US" sz="2000" strike="sngStrike" dirty="0" smtClean="0"/>
              <a:t>6.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Proved independently by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(C. </a:t>
            </a:r>
            <a:r>
              <a:rPr lang="en-US" sz="2400" dirty="0" err="1" smtClean="0"/>
              <a:t>Barrientos</a:t>
            </a:r>
            <a:r>
              <a:rPr lang="en-US" sz="2400" dirty="0" smtClean="0"/>
              <a:t>, E. </a:t>
            </a:r>
            <a:r>
              <a:rPr lang="en-US" sz="2400" dirty="0" err="1" smtClean="0"/>
              <a:t>Krop</a:t>
            </a:r>
            <a:r>
              <a:rPr lang="en-US" sz="2400" dirty="0" smtClean="0"/>
              <a:t>,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Raridan</a:t>
            </a:r>
            <a:r>
              <a:rPr lang="en-US" sz="2400" dirty="0" smtClean="0"/>
              <a:t>) and DF </a:t>
            </a:r>
          </a:p>
          <a:p>
            <a:pPr marL="12700" indent="-12700" eaLnBrk="1" hangingPunct="1"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(Un)fortunately, the proof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r>
              <a:rPr lang="en-US" sz="2400" dirty="0" smtClean="0"/>
              <a:t>!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strike="sngStrike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strike="sngStrike" dirty="0" smtClean="0">
                <a:solidFill>
                  <a:schemeClr val="accent2"/>
                </a:solidFill>
              </a:rPr>
              <a:t>:</a:t>
            </a:r>
            <a:r>
              <a:rPr lang="cs-CZ" sz="2000" strike="sngStrike" dirty="0" smtClean="0">
                <a:solidFill>
                  <a:schemeClr val="accent2"/>
                </a:solidFill>
              </a:rPr>
              <a:t> </a:t>
            </a:r>
            <a:r>
              <a:rPr lang="en-US" sz="2000" i="1" strike="sngStrike" dirty="0" err="1" smtClean="0"/>
              <a:t>Q</a:t>
            </a:r>
            <a:r>
              <a:rPr lang="en-US" sz="2000" i="1" strike="sngStrike" baseline="-25000" dirty="0" err="1" smtClean="0"/>
              <a:t>n</a:t>
            </a:r>
            <a:r>
              <a:rPr lang="en-US" sz="2000" i="1" strike="sngStrike" dirty="0" smtClean="0"/>
              <a:t> </a:t>
            </a:r>
            <a:r>
              <a:rPr lang="en-US" sz="2000" strike="sngStrike" dirty="0" smtClean="0"/>
              <a:t>is not distance magic for </a:t>
            </a:r>
            <a:r>
              <a:rPr lang="en-US" sz="2000" i="1" strike="sngStrike" dirty="0" smtClean="0"/>
              <a:t>n </a:t>
            </a:r>
            <a:r>
              <a:rPr lang="en-US" sz="2000" strike="sngStrike" dirty="0" smtClean="0"/>
              <a:t>= 4</a:t>
            </a:r>
            <a:r>
              <a:rPr lang="en-US" sz="2000" i="1" strike="sngStrike" dirty="0" smtClean="0"/>
              <a:t>k+2, n ≥ </a:t>
            </a:r>
            <a:r>
              <a:rPr lang="en-US" sz="2000" strike="sngStrike" dirty="0" smtClean="0"/>
              <a:t>6.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Proved independently by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</a:rPr>
              <a:t>Barrientos</a:t>
            </a:r>
            <a:r>
              <a:rPr lang="en-US" sz="2400" dirty="0" smtClean="0">
                <a:solidFill>
                  <a:srgbClr val="0000FF"/>
                </a:solidFill>
              </a:rPr>
              <a:t>, E. </a:t>
            </a:r>
            <a:r>
              <a:rPr lang="en-US" sz="2400" dirty="0" err="1" smtClean="0">
                <a:solidFill>
                  <a:srgbClr val="0000FF"/>
                </a:solidFill>
              </a:rPr>
              <a:t>Krop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</a:p>
          <a:p>
            <a:pPr marL="12700" indent="-12700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</a:rPr>
              <a:t>Raridan</a:t>
            </a:r>
            <a:r>
              <a:rPr lang="en-US" sz="2400" dirty="0" smtClean="0"/>
              <a:t>) and DF </a:t>
            </a:r>
          </a:p>
          <a:p>
            <a:pPr marL="12700" indent="-12700" eaLnBrk="1" hangingPunct="1"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(Un)fortunately, the proof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r>
              <a:rPr lang="en-US" sz="2400" dirty="0" smtClean="0"/>
              <a:t>!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6" name="Content Placeholder 5" descr="coffee-cu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2438400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solidFill>
            <a:srgbClr val="DDDDFF"/>
          </a:solidFill>
        </p:spPr>
        <p:txBody>
          <a:bodyPr/>
          <a:lstStyle/>
          <a:p>
            <a:pPr marL="12700" indent="-12700" algn="l" eaLnBrk="1" hangingPunct="1"/>
            <a:r>
              <a:rPr lang="en-US" sz="2000" b="1" strike="sngStrike" dirty="0" smtClean="0">
                <a:solidFill>
                  <a:schemeClr val="accent2"/>
                </a:solidFill>
              </a:rPr>
              <a:t>Theorem 2*</a:t>
            </a:r>
            <a:r>
              <a:rPr lang="cs-CZ" sz="2000" b="1" strike="sngStrike" dirty="0" smtClean="0">
                <a:solidFill>
                  <a:schemeClr val="accent2"/>
                </a:solidFill>
              </a:rPr>
              <a:t>:</a:t>
            </a:r>
            <a:r>
              <a:rPr lang="cs-CZ" sz="2000" strike="sngStrike" dirty="0" smtClean="0">
                <a:solidFill>
                  <a:schemeClr val="accent2"/>
                </a:solidFill>
              </a:rPr>
              <a:t> </a:t>
            </a:r>
            <a:r>
              <a:rPr lang="en-US" sz="2000" i="1" strike="sngStrike" dirty="0" err="1" smtClean="0"/>
              <a:t>Q</a:t>
            </a:r>
            <a:r>
              <a:rPr lang="en-US" sz="2000" i="1" strike="sngStrike" baseline="-25000" dirty="0" err="1" smtClean="0"/>
              <a:t>n</a:t>
            </a:r>
            <a:r>
              <a:rPr lang="en-US" sz="2000" i="1" strike="sngStrike" dirty="0" smtClean="0"/>
              <a:t> </a:t>
            </a:r>
            <a:r>
              <a:rPr lang="en-US" sz="2000" strike="sngStrike" dirty="0" smtClean="0"/>
              <a:t>is not distance magic for </a:t>
            </a:r>
            <a:r>
              <a:rPr lang="en-US" sz="2000" i="1" strike="sngStrike" dirty="0" smtClean="0"/>
              <a:t>n </a:t>
            </a:r>
            <a:r>
              <a:rPr lang="en-US" sz="2000" strike="sngStrike" dirty="0" smtClean="0"/>
              <a:t>= 4</a:t>
            </a:r>
            <a:r>
              <a:rPr lang="en-US" sz="2000" i="1" strike="sngStrike" dirty="0" smtClean="0"/>
              <a:t>k+2, n ≥ </a:t>
            </a:r>
            <a:r>
              <a:rPr lang="en-US" sz="2000" strike="sngStrike" dirty="0" smtClean="0"/>
              <a:t>6.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  <a:solidFill>
            <a:srgbClr val="FFDBB7"/>
          </a:solidFill>
        </p:spPr>
        <p:txBody>
          <a:bodyPr/>
          <a:lstStyle/>
          <a:p>
            <a:pPr marL="12700" indent="-12700" eaLnBrk="1" hangingPunct="1">
              <a:buFontTx/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Proved independently by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(C. </a:t>
            </a:r>
            <a:r>
              <a:rPr lang="en-US" sz="2400" dirty="0" err="1" smtClean="0"/>
              <a:t>Barrientos</a:t>
            </a:r>
            <a:r>
              <a:rPr lang="en-US" sz="2400" dirty="0" smtClean="0"/>
              <a:t>, E. </a:t>
            </a:r>
            <a:r>
              <a:rPr lang="en-US" sz="2400" dirty="0" err="1" smtClean="0"/>
              <a:t>Krop</a:t>
            </a:r>
            <a:r>
              <a:rPr lang="en-US" sz="2400" dirty="0" smtClean="0"/>
              <a:t>,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Raridan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0000FF"/>
                </a:solidFill>
              </a:rPr>
              <a:t>DF </a:t>
            </a:r>
          </a:p>
          <a:p>
            <a:pPr marL="12700" indent="-12700" eaLnBrk="1" hangingPunct="1">
              <a:buNone/>
            </a:pPr>
            <a:endParaRPr lang="en-US" sz="2400" dirty="0" smtClean="0"/>
          </a:p>
          <a:p>
            <a:pPr marL="12700" indent="-12700" eaLnBrk="1" hangingPunct="1">
              <a:buNone/>
            </a:pPr>
            <a:r>
              <a:rPr lang="en-US" sz="2400" dirty="0" smtClean="0"/>
              <a:t>(Un)fortunately, the proof 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was </a:t>
            </a:r>
            <a:r>
              <a:rPr lang="en-US" sz="2400" dirty="0" smtClean="0">
                <a:solidFill>
                  <a:srgbClr val="FF0000"/>
                </a:solidFill>
              </a:rPr>
              <a:t>WRONG</a:t>
            </a:r>
            <a:r>
              <a:rPr lang="en-US" sz="2400" dirty="0" smtClean="0"/>
              <a:t>!</a:t>
            </a:r>
          </a:p>
          <a:p>
            <a:pPr marL="12700" indent="-12700" eaLnBrk="1" hangingPunct="1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6" name="Content Placeholder 5" descr="coffee-cu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2438400" cy="1828800"/>
          </a:xfrm>
        </p:spPr>
      </p:pic>
      <p:pic>
        <p:nvPicPr>
          <p:cNvPr id="5" name="Picture 4" descr="w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4290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2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What 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  <a:p>
            <a:pPr marL="290513" indent="-290513" eaLnBrk="1" hangingPunct="1"/>
            <a:r>
              <a:rPr lang="en-US" sz="2400" dirty="0" smtClean="0"/>
              <a:t>All teams have the same strength of schedule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6" cy="4495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3179236" cy="4495800"/>
          </a:xfrm>
        </p:spPr>
      </p:pic>
      <p:sp>
        <p:nvSpPr>
          <p:cNvPr id="2050" name="Litebulb"/>
          <p:cNvSpPr>
            <a:spLocks noGrp="1" noEditPoints="1" noChangeArrowheads="1"/>
          </p:cNvSpPr>
          <p:nvPr>
            <p:ph sz="half" idx="2"/>
          </p:nvPr>
        </p:nvSpPr>
        <p:spPr bwMode="auto">
          <a:xfrm>
            <a:off x="4648200" y="1600200"/>
            <a:ext cx="3810000" cy="449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447800"/>
            <a:ext cx="3179236" cy="4495800"/>
          </a:xfrm>
        </p:spPr>
      </p:pic>
      <p:sp>
        <p:nvSpPr>
          <p:cNvPr id="2050" name="Litebulb"/>
          <p:cNvSpPr>
            <a:spLocks noGrp="1" noEditPoints="1" noChangeArrowheads="1"/>
          </p:cNvSpPr>
          <p:nvPr>
            <p:ph sz="half" idx="2"/>
          </p:nvPr>
        </p:nvSpPr>
        <p:spPr bwMode="auto">
          <a:xfrm>
            <a:off x="4648200" y="1600200"/>
            <a:ext cx="3810000" cy="449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6?!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447800"/>
            <a:ext cx="3179236" cy="4495800"/>
          </a:xfrm>
        </p:spPr>
      </p:pic>
      <p:sp>
        <p:nvSpPr>
          <p:cNvPr id="2050" name="Litebulb"/>
          <p:cNvSpPr>
            <a:spLocks noGrp="1" noEditPoints="1" noChangeArrowheads="1"/>
          </p:cNvSpPr>
          <p:nvPr>
            <p:ph sz="half" idx="2"/>
          </p:nvPr>
        </p:nvSpPr>
        <p:spPr bwMode="auto">
          <a:xfrm>
            <a:off x="4648200" y="1600200"/>
            <a:ext cx="3810000" cy="449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6?!</a:t>
            </a:r>
          </a:p>
          <a:p>
            <a:pPr marL="0" indent="4763" algn="ctr">
              <a:spcBef>
                <a:spcPts val="0"/>
              </a:spcBef>
              <a:buNone/>
            </a:pPr>
            <a:r>
              <a:rPr lang="en-US" sz="2400" i="1" dirty="0" smtClean="0"/>
              <a:t>“Isn’t it three too many, </a:t>
            </a:r>
          </a:p>
          <a:p>
            <a:pPr marL="0" indent="4763" algn="ctr">
              <a:spcBef>
                <a:spcPts val="0"/>
              </a:spcBef>
              <a:buNone/>
            </a:pPr>
            <a:r>
              <a:rPr lang="en-US" sz="2400" i="1" dirty="0" smtClean="0"/>
              <a:t>Anton </a:t>
            </a:r>
            <a:r>
              <a:rPr lang="en-US" sz="2400" i="1" dirty="0" err="1" smtClean="0"/>
              <a:t>Pavlovich</a:t>
            </a:r>
            <a:r>
              <a:rPr lang="en-US" sz="2400" i="1" dirty="0" smtClean="0"/>
              <a:t>?”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3179236" cy="4495800"/>
          </a:xfrm>
        </p:spPr>
      </p:pic>
      <p:sp>
        <p:nvSpPr>
          <p:cNvPr id="2050" name="Litebulb"/>
          <p:cNvSpPr>
            <a:spLocks noGrp="1" noEditPoints="1" noChangeArrowheads="1"/>
          </p:cNvSpPr>
          <p:nvPr>
            <p:ph sz="half" idx="2"/>
          </p:nvPr>
        </p:nvSpPr>
        <p:spPr bwMode="auto">
          <a:xfrm>
            <a:off x="4648200" y="1600200"/>
            <a:ext cx="3810000" cy="449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Reduce 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r>
              <a:rPr lang="en-US" b="1" baseline="-25000" dirty="0" smtClean="0">
                <a:solidFill>
                  <a:srgbClr val="0000FF"/>
                </a:solidFill>
              </a:rPr>
              <a:t>6 </a:t>
            </a:r>
            <a:r>
              <a:rPr lang="en-US" dirty="0" smtClean="0">
                <a:solidFill>
                  <a:srgbClr val="0000FF"/>
                </a:solidFill>
              </a:rPr>
              <a:t>to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pic>
        <p:nvPicPr>
          <p:cNvPr id="7" name="Content Placeholder 6" descr="2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pic>
        <p:nvPicPr>
          <p:cNvPr id="7" name="Content Placeholder 6" descr="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pic>
        <p:nvPicPr>
          <p:cNvPr id="6" name="Content Placeholder 5" descr="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1181" y="1600200"/>
            <a:ext cx="3179237" cy="4495800"/>
          </a:xfrm>
        </p:spPr>
      </p:pic>
      <p:pic>
        <p:nvPicPr>
          <p:cNvPr id="6" name="Content Placeholder 5" descr="2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3581" y="1600200"/>
            <a:ext cx="317923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What 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  <a:p>
            <a:pPr marL="290513" indent="-290513" eaLnBrk="1" hangingPunct="1"/>
            <a:r>
              <a:rPr lang="en-US" sz="2400" dirty="0" smtClean="0"/>
              <a:t>All teams have the same strength of schedule</a:t>
            </a:r>
          </a:p>
          <a:p>
            <a:pPr marL="290513" indent="-290513" eaLnBrk="1" hangingPunct="1"/>
            <a:r>
              <a:rPr lang="en-US" sz="2400" dirty="0" smtClean="0"/>
              <a:t>The tournaments mimics the complete tournament (strongest team has easiest schedule)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0" y="1701800"/>
          <a:ext cx="7734311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0"/>
              </a:tblGrid>
              <a:tr h="36576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Vertex labels in 4 horizontal levels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0" y="1701800"/>
          <a:ext cx="7734311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</a:tblGrid>
              <a:tr h="36576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Vertex labels in 4 horizontal levels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 of 4 neighbors in the same horizontal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0" y="1701800"/>
          <a:ext cx="7734311" cy="402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</a:tblGrid>
              <a:tr h="36576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 of 2 neighbors in the same column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 of 4 neighbors in the same horizontal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 gridSpan="19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3900" y="1701800"/>
          <a:ext cx="7734311" cy="4221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  <a:gridCol w="407069"/>
              </a:tblGrid>
              <a:tr h="36576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 of 2 neighbors in the same column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Sum of 4 neighbors in the same horizontal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 gridSpan="4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65760">
                <a:tc gridSpan="19">
                  <a:txBody>
                    <a:bodyPr/>
                    <a:lstStyle/>
                    <a:p>
                      <a:pPr algn="ctr"/>
                      <a:endParaRPr lang="en-US" sz="1400" b="1" i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400" b="1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 +</a:t>
                      </a:r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r>
                        <a:rPr lang="en-US" sz="1400" b="1" i="0" dirty="0" smtClean="0">
                          <a:latin typeface="Arial" pitchFamily="34" charset="0"/>
                          <a:cs typeface="Arial" pitchFamily="34" charset="0"/>
                        </a:rPr>
                        <a:t> = 71 + 118 = 189</a:t>
                      </a:r>
                      <a:endParaRPr lang="en-US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T="91440">
                    <a:solidFill>
                      <a:srgbClr val="C2E4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9144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+2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Problem: </a:t>
            </a:r>
          </a:p>
          <a:p>
            <a:pPr marL="0" indent="0">
              <a:buNone/>
            </a:pPr>
            <a:r>
              <a:rPr lang="en-US" dirty="0" smtClean="0"/>
              <a:t>Find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+2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b="1" strike="sngStrike" dirty="0" smtClean="0">
                <a:solidFill>
                  <a:srgbClr val="0000FF"/>
                </a:solidFill>
              </a:rPr>
              <a:t>Problem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smtClean="0"/>
              <a:t>Find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Theorem (P. </a:t>
            </a:r>
            <a:r>
              <a:rPr lang="en-US" b="1" dirty="0" err="1" smtClean="0">
                <a:solidFill>
                  <a:srgbClr val="0000FF"/>
                </a:solidFill>
              </a:rPr>
              <a:t>Gregor</a:t>
            </a:r>
            <a:r>
              <a:rPr lang="en-US" b="1" dirty="0" smtClean="0">
                <a:solidFill>
                  <a:srgbClr val="0000FF"/>
                </a:solidFill>
              </a:rPr>
              <a:t>): </a:t>
            </a:r>
          </a:p>
          <a:p>
            <a:pPr marL="0" indent="0">
              <a:buNone/>
            </a:pPr>
            <a:r>
              <a:rPr lang="en-US" dirty="0" smtClean="0"/>
              <a:t>There is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+2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Proof: </a:t>
            </a:r>
          </a:p>
          <a:p>
            <a:pPr marL="0" indent="0">
              <a:buNone/>
            </a:pPr>
            <a:r>
              <a:rPr lang="en-US" dirty="0" smtClean="0"/>
              <a:t>Based on some matrix application and a group distance labeling.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Theorem (P. </a:t>
            </a:r>
            <a:r>
              <a:rPr lang="en-US" b="1" dirty="0" err="1" smtClean="0">
                <a:solidFill>
                  <a:srgbClr val="0000FF"/>
                </a:solidFill>
              </a:rPr>
              <a:t>Gregor</a:t>
            </a:r>
            <a:r>
              <a:rPr lang="en-US" b="1" dirty="0" smtClean="0">
                <a:solidFill>
                  <a:srgbClr val="0000FF"/>
                </a:solidFill>
              </a:rPr>
              <a:t>): </a:t>
            </a:r>
          </a:p>
          <a:p>
            <a:pPr marL="0" indent="0">
              <a:buNone/>
            </a:pPr>
            <a:r>
              <a:rPr lang="en-US" dirty="0" smtClean="0"/>
              <a:t>There is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+2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Proof: </a:t>
            </a:r>
          </a:p>
          <a:p>
            <a:pPr marL="0" indent="0">
              <a:buNone/>
            </a:pPr>
            <a:r>
              <a:rPr lang="en-US" dirty="0" smtClean="0"/>
              <a:t>Based on some matrix application and a group distance labeling.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Theorem (P. </a:t>
            </a:r>
            <a:r>
              <a:rPr lang="en-US" b="1" dirty="0" err="1" smtClean="0">
                <a:solidFill>
                  <a:srgbClr val="0000FF"/>
                </a:solidFill>
              </a:rPr>
              <a:t>Gregor</a:t>
            </a:r>
            <a:r>
              <a:rPr lang="en-US" b="1" dirty="0" smtClean="0">
                <a:solidFill>
                  <a:srgbClr val="0000FF"/>
                </a:solidFill>
              </a:rPr>
              <a:t>): </a:t>
            </a:r>
          </a:p>
          <a:p>
            <a:pPr marL="0" indent="0">
              <a:buNone/>
            </a:pPr>
            <a:r>
              <a:rPr lang="en-US" dirty="0" smtClean="0"/>
              <a:t>There is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+2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Proof: </a:t>
            </a:r>
          </a:p>
          <a:p>
            <a:pPr marL="0" indent="0">
              <a:buNone/>
            </a:pPr>
            <a:r>
              <a:rPr lang="en-US" dirty="0" smtClean="0"/>
              <a:t>Based on some matrix application and a group distance labeling.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What? </a:t>
            </a:r>
            <a:r>
              <a:rPr lang="en-US" b="1" i="1" dirty="0" smtClean="0">
                <a:solidFill>
                  <a:srgbClr val="FF0000"/>
                </a:solidFill>
              </a:rPr>
              <a:t>Group</a:t>
            </a:r>
            <a:r>
              <a:rPr lang="en-US" dirty="0" smtClean="0"/>
              <a:t> distance magic labeling?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Theorem (P. </a:t>
            </a:r>
            <a:r>
              <a:rPr lang="en-US" b="1" dirty="0" err="1" smtClean="0">
                <a:solidFill>
                  <a:srgbClr val="0000FF"/>
                </a:solidFill>
              </a:rPr>
              <a:t>Gregor</a:t>
            </a:r>
            <a:r>
              <a:rPr lang="en-US" b="1" dirty="0" smtClean="0">
                <a:solidFill>
                  <a:srgbClr val="0000FF"/>
                </a:solidFill>
              </a:rPr>
              <a:t>): </a:t>
            </a:r>
          </a:p>
          <a:p>
            <a:pPr marL="0" indent="0">
              <a:buNone/>
            </a:pPr>
            <a:r>
              <a:rPr lang="en-US" dirty="0" smtClean="0"/>
              <a:t>There is a distance magic labeling of </a:t>
            </a:r>
            <a:r>
              <a:rPr lang="en-US" i="1" dirty="0" smtClean="0"/>
              <a:t>Q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k+</a:t>
            </a:r>
            <a:r>
              <a:rPr lang="en-US" baseline="-25000" dirty="0" smtClean="0"/>
              <a:t>2 </a:t>
            </a:r>
            <a:r>
              <a:rPr lang="en-US" dirty="0" smtClean="0"/>
              <a:t>for </a:t>
            </a:r>
            <a:r>
              <a:rPr lang="en-US" i="1" dirty="0" smtClean="0"/>
              <a:t>k </a:t>
            </a:r>
            <a:r>
              <a:rPr lang="en-US" b="1" dirty="0" smtClean="0"/>
              <a:t>&gt;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What </a:t>
            </a:r>
            <a:r>
              <a:rPr lang="en-US" sz="2400" dirty="0" smtClean="0"/>
              <a:t>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  <a:p>
            <a:pPr marL="290513" indent="-290513" eaLnBrk="1" hangingPunct="1"/>
            <a:r>
              <a:rPr lang="en-US" sz="2400" dirty="0" smtClean="0"/>
              <a:t>All teams have the same strength of schedule</a:t>
            </a:r>
          </a:p>
          <a:p>
            <a:pPr marL="290513" indent="-290513" eaLnBrk="1" hangingPunct="1"/>
            <a:r>
              <a:rPr lang="en-US" sz="2400" dirty="0" smtClean="0"/>
              <a:t>The tournaments mimics the complete tournament (strongest team has easiest schedule)</a:t>
            </a:r>
            <a:endParaRPr lang="en-US" sz="1000" dirty="0" smtClean="0"/>
          </a:p>
          <a:p>
            <a:pPr marL="290513" indent="-290513" eaLnBrk="1" hangingPunct="1"/>
            <a:r>
              <a:rPr lang="en-US" sz="2400" dirty="0" smtClean="0"/>
              <a:t>All teams have the same chance of winning (weakest team has easiest schedule)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 </a:t>
            </a:r>
            <a:r>
              <a:rPr lang="en-US" sz="2800" b="1" dirty="0" smtClean="0">
                <a:solidFill>
                  <a:srgbClr val="0000FF"/>
                </a:solidFill>
              </a:rPr>
              <a:t>revisited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know that distance magic labeling of </a:t>
            </a:r>
            <a:r>
              <a:rPr lang="en-US" sz="2400" b="1" i="1" dirty="0" smtClean="0">
                <a:solidFill>
                  <a:srgbClr val="000000"/>
                </a:solidFill>
              </a:rPr>
              <a:t>Q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does not exist.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 </a:t>
            </a:r>
            <a:r>
              <a:rPr lang="en-US" sz="2800" b="1" dirty="0" smtClean="0">
                <a:solidFill>
                  <a:srgbClr val="0000FF"/>
                </a:solidFill>
              </a:rPr>
              <a:t>revisited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know that distance magic labeling of </a:t>
            </a:r>
            <a:r>
              <a:rPr lang="en-US" sz="2400" b="1" i="1" dirty="0" smtClean="0">
                <a:solidFill>
                  <a:srgbClr val="000000"/>
                </a:solidFill>
              </a:rPr>
              <a:t>Q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does not exist.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Couldn’t we find a less restrictive labeling?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 </a:t>
            </a:r>
            <a:r>
              <a:rPr lang="en-US" sz="2800" b="1" dirty="0" smtClean="0">
                <a:solidFill>
                  <a:srgbClr val="0000FF"/>
                </a:solidFill>
              </a:rPr>
              <a:t>revisited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Definition:</a:t>
            </a:r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G</a:t>
            </a:r>
            <a:r>
              <a:rPr lang="en-US" sz="2400" dirty="0" smtClean="0"/>
              <a:t> be a graph 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 and </a:t>
            </a:r>
            <a:r>
              <a:rPr lang="en-US" sz="3200" b="1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 a group with </a:t>
            </a:r>
            <a:r>
              <a:rPr lang="en-US" sz="2400" i="1" dirty="0" smtClean="0"/>
              <a:t>n </a:t>
            </a:r>
            <a:r>
              <a:rPr lang="en-US" sz="2400" dirty="0" smtClean="0"/>
              <a:t>elements. We call a bijection  </a:t>
            </a:r>
          </a:p>
          <a:p>
            <a:pPr marL="0" indent="0" algn="ctr">
              <a:buNone/>
            </a:pPr>
            <a:r>
              <a:rPr lang="en-US" sz="2400" i="1" dirty="0" smtClean="0"/>
              <a:t>g</a:t>
            </a:r>
            <a:r>
              <a:rPr lang="en-US" sz="2400" dirty="0" smtClean="0"/>
              <a:t>: </a:t>
            </a:r>
            <a:r>
              <a:rPr lang="en-US" sz="2400" i="1" dirty="0" smtClean="0"/>
              <a:t>V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 3"/>
              </a:rPr>
              <a:t> </a:t>
            </a:r>
            <a:r>
              <a:rPr lang="en-US" sz="2400" i="1" dirty="0" smtClean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if</a:t>
            </a:r>
          </a:p>
          <a:p>
            <a:pPr marL="0" indent="0" algn="ctr">
              <a:buNone/>
            </a:pP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  <a:r>
              <a:rPr lang="en-US" sz="2400" i="1" dirty="0" smtClean="0"/>
              <a:t> = m</a:t>
            </a:r>
          </a:p>
          <a:p>
            <a:pPr marL="0" indent="0">
              <a:buNone/>
            </a:pPr>
            <a:r>
              <a:rPr lang="en-US" sz="2400" dirty="0" smtClean="0"/>
              <a:t>for some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know that distance magic labeling of </a:t>
            </a:r>
            <a:r>
              <a:rPr lang="en-US" sz="2400" b="1" i="1" dirty="0" smtClean="0">
                <a:solidFill>
                  <a:srgbClr val="000000"/>
                </a:solidFill>
              </a:rPr>
              <a:t>Q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does not exist.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Couldn’t we find a less restrictive labeling?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 </a:t>
            </a:r>
            <a:r>
              <a:rPr lang="en-US" sz="2800" b="1" dirty="0" smtClean="0">
                <a:solidFill>
                  <a:srgbClr val="0000FF"/>
                </a:solidFill>
              </a:rPr>
              <a:t>revisited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Definition:</a:t>
            </a:r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G</a:t>
            </a:r>
            <a:r>
              <a:rPr lang="en-US" sz="2400" dirty="0" smtClean="0"/>
              <a:t> be a graph 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 and </a:t>
            </a:r>
            <a:r>
              <a:rPr lang="en-US" sz="3200" b="1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 a group with </a:t>
            </a:r>
            <a:r>
              <a:rPr lang="en-US" sz="2400" i="1" dirty="0" smtClean="0"/>
              <a:t>n </a:t>
            </a:r>
            <a:r>
              <a:rPr lang="en-US" sz="2400" dirty="0" smtClean="0"/>
              <a:t>elements. We call a bijection  </a:t>
            </a:r>
          </a:p>
          <a:p>
            <a:pPr marL="0" indent="0" algn="ctr">
              <a:buNone/>
            </a:pPr>
            <a:r>
              <a:rPr lang="en-US" sz="2400" i="1" dirty="0" smtClean="0"/>
              <a:t>g</a:t>
            </a:r>
            <a:r>
              <a:rPr lang="en-US" sz="2400" dirty="0" smtClean="0"/>
              <a:t>: </a:t>
            </a:r>
            <a:r>
              <a:rPr lang="en-US" sz="2400" i="1" dirty="0" smtClean="0"/>
              <a:t>V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 3"/>
              </a:rPr>
              <a:t> </a:t>
            </a:r>
            <a:r>
              <a:rPr lang="en-US" sz="2400" i="1" dirty="0" smtClean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if</a:t>
            </a:r>
          </a:p>
          <a:p>
            <a:pPr marL="0" indent="0" algn="ctr">
              <a:buNone/>
            </a:pP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  <a:r>
              <a:rPr lang="en-US" sz="2400" i="1" dirty="0" smtClean="0"/>
              <a:t> = m</a:t>
            </a:r>
          </a:p>
          <a:p>
            <a:pPr marL="0" indent="0">
              <a:buNone/>
            </a:pPr>
            <a:r>
              <a:rPr lang="en-US" sz="2400" dirty="0" smtClean="0"/>
              <a:t>for some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know that distance magic labeling of </a:t>
            </a:r>
            <a:r>
              <a:rPr lang="en-US" sz="2400" b="1" i="1" dirty="0" smtClean="0">
                <a:solidFill>
                  <a:srgbClr val="000000"/>
                </a:solidFill>
              </a:rPr>
              <a:t>Q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does not exist.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Couldn’t we find a less restrictive labeling?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Maybe </a:t>
            </a:r>
            <a:r>
              <a:rPr lang="en-US" sz="2400" i="1" dirty="0" smtClean="0"/>
              <a:t>Z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-distance magic labeling?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+1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lv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+1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There is no </a:t>
            </a:r>
          </a:p>
          <a:p>
            <a:pPr marL="0" lvl="0" indent="0">
              <a:buNone/>
            </a:pPr>
            <a:r>
              <a:rPr lang="en-US" sz="2400" i="1" dirty="0" smtClean="0"/>
              <a:t>r</a:t>
            </a:r>
            <a:r>
              <a:rPr lang="en-US" sz="2400" dirty="0" smtClean="0"/>
              <a:t>-regular distance magic </a:t>
            </a:r>
          </a:p>
          <a:p>
            <a:pPr marL="0" lvl="0" indent="0">
              <a:buNone/>
            </a:pPr>
            <a:r>
              <a:rPr lang="en-US" sz="2400" dirty="0" smtClean="0"/>
              <a:t>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+1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There is no </a:t>
            </a:r>
          </a:p>
          <a:p>
            <a:pPr marL="0" lvl="0" indent="0">
              <a:buNone/>
            </a:pPr>
            <a:r>
              <a:rPr lang="en-US" sz="2400" i="1" dirty="0" smtClean="0"/>
              <a:t>r</a:t>
            </a:r>
            <a:r>
              <a:rPr lang="en-US" sz="2400" dirty="0" smtClean="0"/>
              <a:t>-regular distance magic </a:t>
            </a:r>
          </a:p>
          <a:p>
            <a:pPr marL="0" lvl="0" indent="0">
              <a:buNone/>
            </a:pPr>
            <a:r>
              <a:rPr lang="en-US" sz="2400" dirty="0" smtClean="0"/>
              <a:t>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</a:rPr>
              <a:t>Sylwia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Cichacz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</a:t>
            </a:r>
          </a:p>
          <a:p>
            <a:pPr marL="0" lv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Z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-distance magic </a:t>
            </a:r>
            <a:r>
              <a:rPr lang="en-US" sz="2400" dirty="0" smtClean="0"/>
              <a:t>graph </a:t>
            </a:r>
          </a:p>
          <a:p>
            <a:pPr marL="0" lv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French Script MT" pitchFamily="66" charset="0"/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-</a:t>
            </a:r>
            <a:r>
              <a:rPr lang="en-US" sz="2800" b="1" dirty="0" smtClean="0">
                <a:solidFill>
                  <a:schemeClr val="accent2"/>
                </a:solidFill>
              </a:rPr>
              <a:t>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</a:rPr>
              <a:t>k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+1</a:t>
            </a:r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  <a:r>
              <a:rPr lang="cs-CZ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There is no </a:t>
            </a:r>
          </a:p>
          <a:p>
            <a:pPr marL="0" lvl="0" indent="0">
              <a:buNone/>
            </a:pPr>
            <a:r>
              <a:rPr lang="en-US" sz="2400" i="1" dirty="0" smtClean="0"/>
              <a:t>r</a:t>
            </a:r>
            <a:r>
              <a:rPr lang="en-US" sz="2400" dirty="0" smtClean="0"/>
              <a:t>-regular distance magic </a:t>
            </a:r>
          </a:p>
          <a:p>
            <a:pPr marL="0" lvl="0" indent="0">
              <a:buNone/>
            </a:pPr>
            <a:r>
              <a:rPr lang="en-US" sz="2400" dirty="0" smtClean="0"/>
              <a:t>graph 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</a:rPr>
              <a:t>Sylwia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Cichacz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There is no </a:t>
            </a:r>
            <a:r>
              <a:rPr lang="en-US" sz="2400" i="1" dirty="0" smtClean="0"/>
              <a:t>r</a:t>
            </a:r>
            <a:r>
              <a:rPr lang="en-US" sz="2400" dirty="0" smtClean="0"/>
              <a:t>-regular </a:t>
            </a:r>
          </a:p>
          <a:p>
            <a:pPr marL="0" lvl="0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Z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-distance magic </a:t>
            </a:r>
            <a:r>
              <a:rPr lang="en-US" sz="2400" dirty="0" smtClean="0"/>
              <a:t>graph </a:t>
            </a:r>
          </a:p>
          <a:p>
            <a:pPr marL="0" lvl="0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r </a:t>
            </a:r>
            <a:r>
              <a:rPr lang="en-US" sz="2400" dirty="0" smtClean="0"/>
              <a:t>odd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000" b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Theorem: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There is no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-regular </a:t>
            </a:r>
          </a:p>
          <a:p>
            <a:pPr marL="0" lvl="0" indent="0">
              <a:buNone/>
            </a:pPr>
            <a:r>
              <a:rPr lang="en-US" sz="2400" b="1" dirty="0" smtClean="0">
                <a:latin typeface="French Script MT" pitchFamily="66" charset="0"/>
              </a:rPr>
              <a:t>G </a:t>
            </a:r>
            <a:r>
              <a:rPr lang="en-US" sz="2400" dirty="0" smtClean="0"/>
              <a:t>-distance magic g</a:t>
            </a:r>
            <a:r>
              <a:rPr lang="en-US" sz="2400" dirty="0" smtClean="0">
                <a:solidFill>
                  <a:srgbClr val="000000"/>
                </a:solidFill>
              </a:rPr>
              <a:t>raph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i="1" dirty="0" smtClean="0">
                <a:solidFill>
                  <a:srgbClr val="000000"/>
                </a:solidFill>
              </a:rPr>
              <a:t>r </a:t>
            </a:r>
            <a:r>
              <a:rPr lang="en-US" sz="2400" dirty="0" smtClean="0">
                <a:solidFill>
                  <a:srgbClr val="000000"/>
                </a:solidFill>
              </a:rPr>
              <a:t>odd and any </a:t>
            </a:r>
            <a:r>
              <a:rPr lang="en-US" sz="2400" dirty="0" err="1" smtClean="0">
                <a:solidFill>
                  <a:srgbClr val="000000"/>
                </a:solidFill>
              </a:rPr>
              <a:t>Abelian</a:t>
            </a:r>
            <a:r>
              <a:rPr lang="en-US" sz="2400" dirty="0" smtClean="0">
                <a:solidFill>
                  <a:srgbClr val="000000"/>
                </a:solidFill>
              </a:rPr>
              <a:t> group </a:t>
            </a:r>
            <a:r>
              <a:rPr lang="en-US" sz="2400" b="1" dirty="0" smtClean="0">
                <a:latin typeface="French Script MT" pitchFamily="66" charset="0"/>
              </a:rPr>
              <a:t>G.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FF0000"/>
                </a:solidFill>
              </a:rPr>
              <a:t>Z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Definition:</a:t>
            </a:r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G</a:t>
            </a:r>
            <a:r>
              <a:rPr lang="en-US" sz="2400" dirty="0" smtClean="0"/>
              <a:t> be a graph with </a:t>
            </a:r>
            <a:r>
              <a:rPr lang="en-US" sz="2400" i="1" dirty="0" smtClean="0"/>
              <a:t>n </a:t>
            </a:r>
            <a:r>
              <a:rPr lang="en-US" sz="2400" dirty="0" smtClean="0"/>
              <a:t>vertices and </a:t>
            </a:r>
            <a:r>
              <a:rPr lang="en-US" sz="3200" b="1" dirty="0" smtClean="0">
                <a:latin typeface="French Script MT" pitchFamily="66" charset="0"/>
              </a:rPr>
              <a:t>G</a:t>
            </a:r>
            <a:r>
              <a:rPr lang="en-US" sz="2400" dirty="0" smtClean="0"/>
              <a:t> a group with </a:t>
            </a:r>
            <a:r>
              <a:rPr lang="en-US" sz="2400" i="1" dirty="0" smtClean="0"/>
              <a:t>n </a:t>
            </a:r>
            <a:r>
              <a:rPr lang="en-US" sz="2400" dirty="0" smtClean="0"/>
              <a:t>elements. We call a bijection  </a:t>
            </a:r>
          </a:p>
          <a:p>
            <a:pPr marL="0" indent="0" algn="ctr">
              <a:buNone/>
            </a:pPr>
            <a:r>
              <a:rPr lang="en-US" sz="2400" i="1" dirty="0" smtClean="0"/>
              <a:t>g</a:t>
            </a:r>
            <a:r>
              <a:rPr lang="en-US" sz="2400" dirty="0" smtClean="0"/>
              <a:t>: </a:t>
            </a:r>
            <a:r>
              <a:rPr lang="en-US" sz="2400" i="1" dirty="0" smtClean="0"/>
              <a:t>V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 3"/>
              </a:rPr>
              <a:t> </a:t>
            </a:r>
            <a:r>
              <a:rPr lang="en-US" sz="2400" i="1" dirty="0" smtClean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</a:t>
            </a:r>
            <a:r>
              <a:rPr lang="en-US" sz="2400" dirty="0" smtClean="0"/>
              <a:t>-distance magic labeling if</a:t>
            </a:r>
          </a:p>
          <a:p>
            <a:pPr marL="0" indent="0" algn="ctr">
              <a:buNone/>
            </a:pPr>
            <a:r>
              <a:rPr lang="en-US" sz="2400" i="1" dirty="0" smtClean="0"/>
              <a:t>w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  <a:r>
              <a:rPr lang="en-US" sz="2400" i="1" dirty="0" smtClean="0"/>
              <a:t> = m</a:t>
            </a:r>
          </a:p>
          <a:p>
            <a:pPr marL="0" indent="0">
              <a:buNone/>
            </a:pPr>
            <a:r>
              <a:rPr lang="en-US" sz="2400" dirty="0" smtClean="0"/>
              <a:t>for some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3200" b="1" dirty="0" smtClean="0">
                <a:solidFill>
                  <a:srgbClr val="000000"/>
                </a:solidFill>
                <a:latin typeface="French Script MT" pitchFamily="66" charset="0"/>
              </a:rPr>
              <a:t>G.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DDDDFF"/>
          </a:solidFill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know that distance magic labeling of </a:t>
            </a:r>
            <a:r>
              <a:rPr lang="en-US" sz="2400" b="1" i="1" dirty="0" smtClean="0">
                <a:solidFill>
                  <a:srgbClr val="000000"/>
                </a:solidFill>
              </a:rPr>
              <a:t>Q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does not exist.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Couldn’t we find a less restrictive labeling?</a:t>
            </a:r>
          </a:p>
          <a:p>
            <a:pPr marL="0" lv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Maybe </a:t>
            </a:r>
            <a:r>
              <a:rPr lang="en-US" sz="2400" i="1" dirty="0" smtClean="0">
                <a:solidFill>
                  <a:srgbClr val="FF0000"/>
                </a:solidFill>
              </a:rPr>
              <a:t>Z</a:t>
            </a:r>
            <a:r>
              <a:rPr lang="en-US" sz="2400" baseline="-25000" dirty="0" smtClean="0">
                <a:solidFill>
                  <a:srgbClr val="FF0000"/>
                </a:solidFill>
              </a:rPr>
              <a:t>16</a:t>
            </a:r>
            <a:r>
              <a:rPr lang="en-US" sz="2400" dirty="0" smtClean="0"/>
              <a:t>-distance magic labeling?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Z</a:t>
            </a:r>
            <a:r>
              <a:rPr lang="en-US" sz="2400" baseline="-25000" dirty="0" smtClean="0"/>
              <a:t>16</a:t>
            </a:r>
            <a:r>
              <a:rPr lang="en-US" sz="2400" dirty="0" smtClean="0"/>
              <a:t>-distance magic labeling</a:t>
            </a:r>
            <a:endParaRPr lang="en-US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Incomplete round robin tournaments</a:t>
            </a: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  <a:solidFill>
            <a:schemeClr val="hlink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What </a:t>
            </a:r>
            <a:r>
              <a:rPr lang="en-US" sz="2400" dirty="0" smtClean="0"/>
              <a:t>if we have 8 teams but not enough time to play a complete tournament?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Say we can play only 4−6 games per team.</a:t>
            </a:r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What games we choose, if the teams are ranked according to their strength?</a:t>
            </a:r>
            <a:endParaRPr lang="cs-CZ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  <a:solidFill>
            <a:srgbClr val="FFFF99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smtClean="0"/>
              <a:t>We have several options:</a:t>
            </a:r>
          </a:p>
          <a:p>
            <a:pPr marL="290513" indent="-290513" eaLnBrk="1" hangingPunct="1"/>
            <a:r>
              <a:rPr lang="en-US" sz="2400" dirty="0" smtClean="0"/>
              <a:t>All teams have the same strength of schedule</a:t>
            </a:r>
          </a:p>
          <a:p>
            <a:pPr marL="290513" indent="-290513" eaLnBrk="1" hangingPunct="1"/>
            <a:r>
              <a:rPr lang="en-US" sz="2400" dirty="0" smtClean="0"/>
              <a:t>The tournaments mimics the complete tournament (strongest team has easiest schedule)</a:t>
            </a:r>
            <a:endParaRPr lang="en-US" sz="1000" dirty="0" smtClean="0"/>
          </a:p>
          <a:p>
            <a:pPr marL="290513" indent="-290513" eaLnBrk="1" hangingPunct="1"/>
            <a:r>
              <a:rPr lang="en-US" sz="2400" dirty="0" smtClean="0">
                <a:solidFill>
                  <a:srgbClr val="0000FF"/>
                </a:solidFill>
              </a:rPr>
              <a:t>All teams have the same chance of winning (weakest team has easiest schedule)</a:t>
            </a:r>
            <a:endParaRPr lang="cs-CZ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= 6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Define </a:t>
            </a:r>
          </a:p>
          <a:p>
            <a:pPr lvl="0"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g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0" algn="ctr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Define </a:t>
            </a:r>
          </a:p>
          <a:p>
            <a:pPr lvl="0"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g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Then</a:t>
            </a: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w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  <a:r>
              <a:rPr lang="en-US" sz="2400" i="1" dirty="0" smtClean="0">
                <a:solidFill>
                  <a:srgbClr val="000000"/>
                </a:solidFill>
              </a:rPr>
              <a:t>i</a:t>
            </a:r>
          </a:p>
          <a:p>
            <a:pPr lvl="0" algn="ctr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16</a:t>
            </a:r>
            <a:r>
              <a:rPr lang="en-US" sz="2800" b="1" dirty="0" smtClean="0">
                <a:solidFill>
                  <a:schemeClr val="accent2"/>
                </a:solidFill>
              </a:rPr>
              <a:t>-distance magic labeling of </a:t>
            </a:r>
            <a:r>
              <a:rPr lang="en-US" sz="2800" b="1" i="1" dirty="0" smtClean="0">
                <a:solidFill>
                  <a:srgbClr val="0000FF"/>
                </a:solidFill>
              </a:rPr>
              <a:t>Q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4</a:t>
            </a:r>
            <a:endParaRPr lang="cs-CZ" sz="28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rgbClr val="FFDBB7"/>
          </a:solidFill>
        </p:spPr>
        <p:txBody>
          <a:bodyPr/>
          <a:lstStyle/>
          <a:p>
            <a:pPr lvl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16</a:t>
            </a:r>
            <a:r>
              <a:rPr lang="en-US" sz="2400" dirty="0" smtClean="0">
                <a:solidFill>
                  <a:srgbClr val="000000"/>
                </a:solidFill>
              </a:rPr>
              <a:t>-distance magic labeling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i="1" dirty="0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6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How about another constant?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Define </a:t>
            </a:r>
          </a:p>
          <a:p>
            <a:pPr lvl="0"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g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Then</a:t>
            </a: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= w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</a:rPr>
              <a:t> +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  <a:r>
              <a:rPr lang="en-US" sz="2400" i="1" dirty="0" smtClean="0">
                <a:solidFill>
                  <a:srgbClr val="000000"/>
                </a:solidFill>
              </a:rPr>
              <a:t>i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Say </a:t>
            </a:r>
            <a:r>
              <a:rPr lang="en-US" sz="2400" i="1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= 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981200"/>
          <a:ext cx="2743200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algn="r"/>
                      <a:endParaRPr lang="en-US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27913</TotalTime>
  <Words>6949</Words>
  <Application>Microsoft Office PowerPoint</Application>
  <PresentationFormat>On-screen Show (4:3)</PresentationFormat>
  <Paragraphs>2352</Paragraphs>
  <Slides>153</Slides>
  <Notes>153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4" baseType="lpstr">
      <vt:lpstr>Default Design</vt:lpstr>
      <vt:lpstr>Distance magic and group distance magic graphs  Report on work in progress (and a few dead ends)</vt:lpstr>
      <vt:lpstr>Slide 2</vt:lpstr>
      <vt:lpstr>Incomplete round robin tournaments</vt:lpstr>
      <vt:lpstr>Incomplete round robin tournaments</vt:lpstr>
      <vt:lpstr>Incomplete round robin tournaments</vt:lpstr>
      <vt:lpstr>Incomplete round robin tournaments</vt:lpstr>
      <vt:lpstr>Incomplete round robin tournaments</vt:lpstr>
      <vt:lpstr>Incomplete round robin tournaments</vt:lpstr>
      <vt:lpstr>Incomplete round robin tournaments</vt:lpstr>
      <vt:lpstr>Incomplete round robin tournaments</vt:lpstr>
      <vt:lpstr>Distance magic labeling</vt:lpstr>
      <vt:lpstr>Distance magic labeling</vt:lpstr>
      <vt:lpstr>Distance magic labeling</vt:lpstr>
      <vt:lpstr>Distance magic labeling</vt:lpstr>
      <vt:lpstr>n-dimensional hypercube Qn</vt:lpstr>
      <vt:lpstr>n-dimensional hypercube Qn</vt:lpstr>
      <vt:lpstr>n-dimensional hypercube Qn</vt:lpstr>
      <vt:lpstr>n-dimensional hypercube Qn</vt:lpstr>
      <vt:lpstr>n-dimensional hypercube Qn</vt:lpstr>
      <vt:lpstr>n-dimensional hypercube Qn</vt:lpstr>
      <vt:lpstr>n-dimensional hypercube Qn</vt:lpstr>
      <vt:lpstr>n-dimensional hypercube Qn</vt:lpstr>
      <vt:lpstr>n-dimensional hypercube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Distance magic labeling of Qn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2: Qn is not distance magic for n = 4k.</vt:lpstr>
      <vt:lpstr>Theorem 2*: Qn is not distance magic for n = 4k+2.</vt:lpstr>
      <vt:lpstr>Theorem 2*: Qn is not distance magic for n = 4k+2, n ≥ 6.</vt:lpstr>
      <vt:lpstr>Theorem 2*: Qn is not distance magic for n = 4k+2, n ≥ 6.</vt:lpstr>
      <vt:lpstr>Theorem 2*: Qn is not distance magic for n = 4k+2, n ≥ 6.</vt:lpstr>
      <vt:lpstr>Theorem 2*: Qn is not distance magic for n = 4k+2, n ≥ 6.</vt:lpstr>
      <vt:lpstr>Theorem 2*: Qn is not distance magic for n = 4k+2, n ≥ 6.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Q6</vt:lpstr>
      <vt:lpstr>Distance magic labeling of Q4k+2</vt:lpstr>
      <vt:lpstr>Distance magic labeling of Q4k+2</vt:lpstr>
      <vt:lpstr>Distance magic labeling of Q4k+2</vt:lpstr>
      <vt:lpstr>Distance magic labeling of Q4k+2</vt:lpstr>
      <vt:lpstr>Distance magic labeling of Q4k+2</vt:lpstr>
      <vt:lpstr>Slide 79</vt:lpstr>
      <vt:lpstr>Distance magic labeling of Q4 revisited</vt:lpstr>
      <vt:lpstr>Distance magic labeling of Q4 revisited</vt:lpstr>
      <vt:lpstr>Distance magic labeling of Q4 revisited</vt:lpstr>
      <vt:lpstr>Distance magic labeling of Q4 revisited</vt:lpstr>
      <vt:lpstr>Zn-distance magic labeling of Q2k+1</vt:lpstr>
      <vt:lpstr>Zn-distance magic labeling of Q2k+1</vt:lpstr>
      <vt:lpstr>Zn-distance magic labeling of Q2k+1</vt:lpstr>
      <vt:lpstr>G-distance magic labeling of Q2k+1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Z16-distance magic labeling of Q4</vt:lpstr>
      <vt:lpstr>Zn-distance magic labeling of Q2k?</vt:lpstr>
      <vt:lpstr>Zn-distance magic labeling of Q2k?</vt:lpstr>
      <vt:lpstr>So is there a G-distance magic labeling  of Q2k  with k ≥ 3 for some group G?</vt:lpstr>
      <vt:lpstr>Z2×Z2×…×Z2-distance magic labeling of Q2k</vt:lpstr>
      <vt:lpstr>Z2×Z2×…×Z2-distance magic labeling of Q2k</vt:lpstr>
      <vt:lpstr>Z2×Z2×…×Z2-distance magic labeling of Q2k</vt:lpstr>
      <vt:lpstr>Z2×Z2×…×Z2-distance magic labeling of Q2k</vt:lpstr>
      <vt:lpstr>Z2×Z2×…×Z2-distance magic labeling of Q2k</vt:lpstr>
      <vt:lpstr>Zn-distance magic labeling of Q2k</vt:lpstr>
      <vt:lpstr>Zn-distance magic labeling of Q2k</vt:lpstr>
      <vt:lpstr>Zn-distance magic labeling of Q2k</vt:lpstr>
      <vt:lpstr>Zn-distance magic labeling of Q2k</vt:lpstr>
      <vt:lpstr>Zn-distance magic labeling of Q2k</vt:lpstr>
      <vt:lpstr>Is there a G-distance magic labeling  of Q2k  with k ≥ 3 for other groups G?</vt:lpstr>
      <vt:lpstr>Is there a G-distance magic labeling  of Q2k  with k ≥ 3 for other groups G?</vt:lpstr>
      <vt:lpstr>Is there a G-distance magic labeling  of Q2k  with k ≥ 3 for other groups G?</vt:lpstr>
      <vt:lpstr>Slide 121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×Ck</vt:lpstr>
      <vt:lpstr>Zmk-distance magic labeling of Cm ×Ck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 Ck</vt:lpstr>
      <vt:lpstr>Zmk-distance magic labeling of Cm □Ck</vt:lpstr>
      <vt:lpstr>G-distance magic labeling of Cm □Ck</vt:lpstr>
      <vt:lpstr>G-distance magic labeling of Cm □Ck</vt:lpstr>
      <vt:lpstr>Slide 151</vt:lpstr>
      <vt:lpstr>Thank you!</vt:lpstr>
      <vt:lpstr>Slide 153</vt:lpstr>
    </vt:vector>
  </TitlesOfParts>
  <Company>University of Minnesota Duluth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Froncek</dc:creator>
  <cp:lastModifiedBy>Dalibor Froncek</cp:lastModifiedBy>
  <cp:revision>977</cp:revision>
  <dcterms:created xsi:type="dcterms:W3CDTF">2003-05-26T21:02:20Z</dcterms:created>
  <dcterms:modified xsi:type="dcterms:W3CDTF">2016-01-03T22:23:07Z</dcterms:modified>
</cp:coreProperties>
</file>